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31"/>
  </p:notesMasterIdLst>
  <p:sldIdLst>
    <p:sldId id="1704" r:id="rId5"/>
    <p:sldId id="319" r:id="rId6"/>
    <p:sldId id="1690" r:id="rId7"/>
    <p:sldId id="1681" r:id="rId8"/>
    <p:sldId id="1730" r:id="rId9"/>
    <p:sldId id="1680" r:id="rId10"/>
    <p:sldId id="290" r:id="rId11"/>
    <p:sldId id="292" r:id="rId12"/>
    <p:sldId id="1694" r:id="rId13"/>
    <p:sldId id="1732" r:id="rId14"/>
    <p:sldId id="1702" r:id="rId15"/>
    <p:sldId id="1692" r:id="rId16"/>
    <p:sldId id="1710" r:id="rId17"/>
    <p:sldId id="259" r:id="rId18"/>
    <p:sldId id="1705" r:id="rId19"/>
    <p:sldId id="295" r:id="rId20"/>
    <p:sldId id="1720" r:id="rId21"/>
    <p:sldId id="1688" r:id="rId22"/>
    <p:sldId id="1703" r:id="rId23"/>
    <p:sldId id="1721" r:id="rId24"/>
    <p:sldId id="1734" r:id="rId25"/>
    <p:sldId id="1737" r:id="rId26"/>
    <p:sldId id="1738" r:id="rId27"/>
    <p:sldId id="1735" r:id="rId28"/>
    <p:sldId id="1729" r:id="rId29"/>
    <p:sldId id="1733"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F02FAF-ABF2-0D2E-505A-4A272DB29F29}" name="Vaerewyck, Matthew R. (GSFC-5920)" initials="VMR(5" userId="S::mvaerewy@ndc.nasa.gov::11ba1dc2-c982-4103-9c4a-5a6c769e036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53" autoAdjust="0"/>
    <p:restoredTop sz="94633" autoAdjust="0"/>
  </p:normalViewPr>
  <p:slideViewPr>
    <p:cSldViewPr snapToGrid="0">
      <p:cViewPr varScale="1">
        <p:scale>
          <a:sx n="105" d="100"/>
          <a:sy n="105" d="100"/>
        </p:scale>
        <p:origin x="450" y="126"/>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clelland, Ryan S. (GSFC-5500)" userId="2d486cba-6ada-4369-bdc3-0372035a6299" providerId="ADAL" clId="{89A21252-A8A9-47E1-A502-751ACDDDDC80}"/>
    <pc:docChg chg="delSld">
      <pc:chgData name="Mcclelland, Ryan S. (GSFC-5500)" userId="2d486cba-6ada-4369-bdc3-0372035a6299" providerId="ADAL" clId="{89A21252-A8A9-47E1-A502-751ACDDDDC80}" dt="2024-02-06T18:56:50.276" v="0" actId="47"/>
      <pc:docMkLst>
        <pc:docMk/>
      </pc:docMkLst>
      <pc:sldChg chg="del">
        <pc:chgData name="Mcclelland, Ryan S. (GSFC-5500)" userId="2d486cba-6ada-4369-bdc3-0372035a6299" providerId="ADAL" clId="{89A21252-A8A9-47E1-A502-751ACDDDDC80}" dt="2024-02-06T18:56:50.276" v="0" actId="47"/>
        <pc:sldMkLst>
          <pc:docMk/>
          <pc:sldMk cId="1456512860" sldId="275"/>
        </pc:sldMkLst>
      </pc:sldChg>
      <pc:sldChg chg="del">
        <pc:chgData name="Mcclelland, Ryan S. (GSFC-5500)" userId="2d486cba-6ada-4369-bdc3-0372035a6299" providerId="ADAL" clId="{89A21252-A8A9-47E1-A502-751ACDDDDC80}" dt="2024-02-06T18:56:50.276" v="0" actId="47"/>
        <pc:sldMkLst>
          <pc:docMk/>
          <pc:sldMk cId="2917220215" sldId="278"/>
        </pc:sldMkLst>
      </pc:sldChg>
      <pc:sldChg chg="del">
        <pc:chgData name="Mcclelland, Ryan S. (GSFC-5500)" userId="2d486cba-6ada-4369-bdc3-0372035a6299" providerId="ADAL" clId="{89A21252-A8A9-47E1-A502-751ACDDDDC80}" dt="2024-02-06T18:56:50.276" v="0" actId="47"/>
        <pc:sldMkLst>
          <pc:docMk/>
          <pc:sldMk cId="1016956318" sldId="281"/>
        </pc:sldMkLst>
      </pc:sldChg>
      <pc:sldChg chg="del">
        <pc:chgData name="Mcclelland, Ryan S. (GSFC-5500)" userId="2d486cba-6ada-4369-bdc3-0372035a6299" providerId="ADAL" clId="{89A21252-A8A9-47E1-A502-751ACDDDDC80}" dt="2024-02-06T18:56:50.276" v="0" actId="47"/>
        <pc:sldMkLst>
          <pc:docMk/>
          <pc:sldMk cId="4220370815" sldId="293"/>
        </pc:sldMkLst>
      </pc:sldChg>
      <pc:sldChg chg="del">
        <pc:chgData name="Mcclelland, Ryan S. (GSFC-5500)" userId="2d486cba-6ada-4369-bdc3-0372035a6299" providerId="ADAL" clId="{89A21252-A8A9-47E1-A502-751ACDDDDC80}" dt="2024-02-06T18:56:50.276" v="0" actId="47"/>
        <pc:sldMkLst>
          <pc:docMk/>
          <pc:sldMk cId="4087366898" sldId="312"/>
        </pc:sldMkLst>
      </pc:sldChg>
      <pc:sldChg chg="del">
        <pc:chgData name="Mcclelland, Ryan S. (GSFC-5500)" userId="2d486cba-6ada-4369-bdc3-0372035a6299" providerId="ADAL" clId="{89A21252-A8A9-47E1-A502-751ACDDDDC80}" dt="2024-02-06T18:56:50.276" v="0" actId="47"/>
        <pc:sldMkLst>
          <pc:docMk/>
          <pc:sldMk cId="1964920721" sldId="1693"/>
        </pc:sldMkLst>
      </pc:sldChg>
      <pc:sldChg chg="del">
        <pc:chgData name="Mcclelland, Ryan S. (GSFC-5500)" userId="2d486cba-6ada-4369-bdc3-0372035a6299" providerId="ADAL" clId="{89A21252-A8A9-47E1-A502-751ACDDDDC80}" dt="2024-02-06T18:56:50.276" v="0" actId="47"/>
        <pc:sldMkLst>
          <pc:docMk/>
          <pc:sldMk cId="204378947" sldId="1695"/>
        </pc:sldMkLst>
      </pc:sldChg>
      <pc:sldChg chg="del">
        <pc:chgData name="Mcclelland, Ryan S. (GSFC-5500)" userId="2d486cba-6ada-4369-bdc3-0372035a6299" providerId="ADAL" clId="{89A21252-A8A9-47E1-A502-751ACDDDDC80}" dt="2024-02-06T18:56:50.276" v="0" actId="47"/>
        <pc:sldMkLst>
          <pc:docMk/>
          <pc:sldMk cId="391848244" sldId="1707"/>
        </pc:sldMkLst>
      </pc:sldChg>
      <pc:sldChg chg="del">
        <pc:chgData name="Mcclelland, Ryan S. (GSFC-5500)" userId="2d486cba-6ada-4369-bdc3-0372035a6299" providerId="ADAL" clId="{89A21252-A8A9-47E1-A502-751ACDDDDC80}" dt="2024-02-06T18:56:50.276" v="0" actId="47"/>
        <pc:sldMkLst>
          <pc:docMk/>
          <pc:sldMk cId="1462697111" sldId="1722"/>
        </pc:sldMkLst>
      </pc:sldChg>
      <pc:sldChg chg="del">
        <pc:chgData name="Mcclelland, Ryan S. (GSFC-5500)" userId="2d486cba-6ada-4369-bdc3-0372035a6299" providerId="ADAL" clId="{89A21252-A8A9-47E1-A502-751ACDDDDC80}" dt="2024-02-06T18:56:50.276" v="0" actId="47"/>
        <pc:sldMkLst>
          <pc:docMk/>
          <pc:sldMk cId="863332399" sldId="1723"/>
        </pc:sldMkLst>
      </pc:sldChg>
      <pc:sldChg chg="del">
        <pc:chgData name="Mcclelland, Ryan S. (GSFC-5500)" userId="2d486cba-6ada-4369-bdc3-0372035a6299" providerId="ADAL" clId="{89A21252-A8A9-47E1-A502-751ACDDDDC80}" dt="2024-02-06T18:56:50.276" v="0" actId="47"/>
        <pc:sldMkLst>
          <pc:docMk/>
          <pc:sldMk cId="2175935214" sldId="1724"/>
        </pc:sldMkLst>
      </pc:sldChg>
      <pc:sldChg chg="del">
        <pc:chgData name="Mcclelland, Ryan S. (GSFC-5500)" userId="2d486cba-6ada-4369-bdc3-0372035a6299" providerId="ADAL" clId="{89A21252-A8A9-47E1-A502-751ACDDDDC80}" dt="2024-02-06T18:56:50.276" v="0" actId="47"/>
        <pc:sldMkLst>
          <pc:docMk/>
          <pc:sldMk cId="1554795984" sldId="173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5C789F-88AB-479B-8F9A-F714AFBCEF7D}" type="doc">
      <dgm:prSet loTypeId="urn:microsoft.com/office/officeart/2005/8/layout/process1" loCatId="process" qsTypeId="urn:microsoft.com/office/officeart/2005/8/quickstyle/simple3" qsCatId="simple" csTypeId="urn:microsoft.com/office/officeart/2005/8/colors/accent1_2" csCatId="accent1" phldr="1"/>
      <dgm:spPr/>
    </dgm:pt>
    <dgm:pt modelId="{592E3957-17C2-4DB4-9429-64EB850A89D4}">
      <dgm:prSet phldrT="[Text]"/>
      <dgm:spPr/>
      <dgm:t>
        <a:bodyPr/>
        <a:lstStyle/>
        <a:p>
          <a:r>
            <a:rPr lang="en-US"/>
            <a:t>Design requirements and goals</a:t>
          </a:r>
        </a:p>
      </dgm:t>
    </dgm:pt>
    <dgm:pt modelId="{20ABB3E9-AF23-4BF9-8FA5-854AD14B1275}" type="parTrans" cxnId="{9E1B69A3-ACC3-4C07-8C20-24C3F5308627}">
      <dgm:prSet/>
      <dgm:spPr/>
      <dgm:t>
        <a:bodyPr/>
        <a:lstStyle/>
        <a:p>
          <a:endParaRPr lang="en-US"/>
        </a:p>
      </dgm:t>
    </dgm:pt>
    <dgm:pt modelId="{B917F6B8-B62F-4B89-AA51-D88938360715}" type="sibTrans" cxnId="{9E1B69A3-ACC3-4C07-8C20-24C3F5308627}">
      <dgm:prSet/>
      <dgm:spPr/>
      <dgm:t>
        <a:bodyPr/>
        <a:lstStyle/>
        <a:p>
          <a:endParaRPr lang="en-US"/>
        </a:p>
      </dgm:t>
    </dgm:pt>
    <dgm:pt modelId="{DA819FF8-FEB2-415D-90CA-F6246A4E53D3}">
      <dgm:prSet phldrT="[Text]"/>
      <dgm:spPr/>
      <dgm:t>
        <a:bodyPr/>
        <a:lstStyle/>
        <a:p>
          <a:r>
            <a:rPr lang="en-US"/>
            <a:t>Designer creates CAD model</a:t>
          </a:r>
        </a:p>
      </dgm:t>
    </dgm:pt>
    <dgm:pt modelId="{909EEFF5-D586-4FEE-82D0-C4657C64809C}" type="parTrans" cxnId="{89CAC0E6-5D22-4D4A-87EA-AA534F7CBBB5}">
      <dgm:prSet/>
      <dgm:spPr/>
      <dgm:t>
        <a:bodyPr/>
        <a:lstStyle/>
        <a:p>
          <a:endParaRPr lang="en-US"/>
        </a:p>
      </dgm:t>
    </dgm:pt>
    <dgm:pt modelId="{459DE43A-7F14-4331-BC83-62B44BAA29CB}" type="sibTrans" cxnId="{89CAC0E6-5D22-4D4A-87EA-AA534F7CBBB5}">
      <dgm:prSet/>
      <dgm:spPr/>
      <dgm:t>
        <a:bodyPr/>
        <a:lstStyle/>
        <a:p>
          <a:endParaRPr lang="en-US"/>
        </a:p>
      </dgm:t>
    </dgm:pt>
    <dgm:pt modelId="{0E68AE1C-A2AE-4932-8101-D1379C9786E8}">
      <dgm:prSet phldrT="[Text]"/>
      <dgm:spPr/>
      <dgm:t>
        <a:bodyPr/>
        <a:lstStyle/>
        <a:p>
          <a:r>
            <a:rPr lang="en-US"/>
            <a:t>Analyst checks against requirements</a:t>
          </a:r>
        </a:p>
      </dgm:t>
    </dgm:pt>
    <dgm:pt modelId="{FA3F4318-EEE7-472C-8578-E26F2C13DD7B}" type="parTrans" cxnId="{2EE3B62A-5C5A-47CC-91C4-2B4B8B566A97}">
      <dgm:prSet/>
      <dgm:spPr/>
      <dgm:t>
        <a:bodyPr/>
        <a:lstStyle/>
        <a:p>
          <a:endParaRPr lang="en-US"/>
        </a:p>
      </dgm:t>
    </dgm:pt>
    <dgm:pt modelId="{E98CEF4E-629A-4A4F-B784-1050C4B6BD96}" type="sibTrans" cxnId="{2EE3B62A-5C5A-47CC-91C4-2B4B8B566A97}">
      <dgm:prSet/>
      <dgm:spPr/>
      <dgm:t>
        <a:bodyPr/>
        <a:lstStyle/>
        <a:p>
          <a:endParaRPr lang="en-US"/>
        </a:p>
      </dgm:t>
    </dgm:pt>
    <dgm:pt modelId="{8C7D80D6-4943-41B2-AF32-4BDDD0306E26}">
      <dgm:prSet phldrT="[Text]"/>
      <dgm:spPr/>
      <dgm:t>
        <a:bodyPr/>
        <a:lstStyle/>
        <a:p>
          <a:r>
            <a:rPr lang="en-US"/>
            <a:t>Designer generates drawing</a:t>
          </a:r>
        </a:p>
      </dgm:t>
    </dgm:pt>
    <dgm:pt modelId="{0CCFB7C1-B33D-40F4-8361-57F53F71EDC5}" type="parTrans" cxnId="{E14A34F6-2732-48DE-B99B-8F0EC469A799}">
      <dgm:prSet/>
      <dgm:spPr/>
      <dgm:t>
        <a:bodyPr/>
        <a:lstStyle/>
        <a:p>
          <a:endParaRPr lang="en-US"/>
        </a:p>
      </dgm:t>
    </dgm:pt>
    <dgm:pt modelId="{52291449-71AD-4B09-8D1B-E7EC07392531}" type="sibTrans" cxnId="{E14A34F6-2732-48DE-B99B-8F0EC469A799}">
      <dgm:prSet/>
      <dgm:spPr/>
      <dgm:t>
        <a:bodyPr/>
        <a:lstStyle/>
        <a:p>
          <a:endParaRPr lang="en-US"/>
        </a:p>
      </dgm:t>
    </dgm:pt>
    <dgm:pt modelId="{410BF933-F757-4200-B010-C9D3FDFB8EC8}">
      <dgm:prSet phldrT="[Text]"/>
      <dgm:spPr/>
      <dgm:t>
        <a:bodyPr/>
        <a:lstStyle/>
        <a:p>
          <a:r>
            <a:rPr lang="en-US"/>
            <a:t>Machinist evaluates drawing</a:t>
          </a:r>
        </a:p>
      </dgm:t>
    </dgm:pt>
    <dgm:pt modelId="{2510AB2F-BE27-405F-BD50-BF32BBB92255}" type="parTrans" cxnId="{D6516C00-FA8F-4010-9DED-8BC195BE8888}">
      <dgm:prSet/>
      <dgm:spPr/>
      <dgm:t>
        <a:bodyPr/>
        <a:lstStyle/>
        <a:p>
          <a:endParaRPr lang="en-US"/>
        </a:p>
      </dgm:t>
    </dgm:pt>
    <dgm:pt modelId="{D958437E-91F1-4881-B9AB-E5E1CA79F61A}" type="sibTrans" cxnId="{D6516C00-FA8F-4010-9DED-8BC195BE8888}">
      <dgm:prSet/>
      <dgm:spPr/>
      <dgm:t>
        <a:bodyPr/>
        <a:lstStyle/>
        <a:p>
          <a:endParaRPr lang="en-US"/>
        </a:p>
      </dgm:t>
    </dgm:pt>
    <dgm:pt modelId="{B78F253F-F610-4FF9-8731-AFE7D5EBDF59}">
      <dgm:prSet phldrT="[Text]"/>
      <dgm:spPr/>
      <dgm:t>
        <a:bodyPr/>
        <a:lstStyle/>
        <a:p>
          <a:r>
            <a:rPr lang="en-US"/>
            <a:t>Fabrication</a:t>
          </a:r>
        </a:p>
      </dgm:t>
    </dgm:pt>
    <dgm:pt modelId="{7B701F9E-DB4C-4585-AE35-CA0311B28E62}" type="parTrans" cxnId="{A51105C9-8674-45A3-8BB3-41488CE0F928}">
      <dgm:prSet/>
      <dgm:spPr/>
      <dgm:t>
        <a:bodyPr/>
        <a:lstStyle/>
        <a:p>
          <a:endParaRPr lang="en-US"/>
        </a:p>
      </dgm:t>
    </dgm:pt>
    <dgm:pt modelId="{95B01610-C3DF-4085-8410-EB39E51A4D5D}" type="sibTrans" cxnId="{A51105C9-8674-45A3-8BB3-41488CE0F928}">
      <dgm:prSet/>
      <dgm:spPr/>
      <dgm:t>
        <a:bodyPr/>
        <a:lstStyle/>
        <a:p>
          <a:endParaRPr lang="en-US"/>
        </a:p>
      </dgm:t>
    </dgm:pt>
    <dgm:pt modelId="{AFE36712-00FE-4E4D-BB2F-24BFBDB2B6FB}">
      <dgm:prSet phldrT="[Text]"/>
      <dgm:spPr/>
      <dgm:t>
        <a:bodyPr/>
        <a:lstStyle/>
        <a:p>
          <a:r>
            <a:rPr lang="en-US"/>
            <a:t>Inspection</a:t>
          </a:r>
        </a:p>
      </dgm:t>
    </dgm:pt>
    <dgm:pt modelId="{585C6356-6124-49C4-B0B0-88B94D94B499}" type="parTrans" cxnId="{613BB57B-2E17-449F-BF5F-1810423F5F7C}">
      <dgm:prSet/>
      <dgm:spPr/>
      <dgm:t>
        <a:bodyPr/>
        <a:lstStyle/>
        <a:p>
          <a:endParaRPr lang="en-US"/>
        </a:p>
      </dgm:t>
    </dgm:pt>
    <dgm:pt modelId="{33E4BC51-AB5C-4D24-8336-A7BBC33A228D}" type="sibTrans" cxnId="{613BB57B-2E17-449F-BF5F-1810423F5F7C}">
      <dgm:prSet/>
      <dgm:spPr/>
      <dgm:t>
        <a:bodyPr/>
        <a:lstStyle/>
        <a:p>
          <a:endParaRPr lang="en-US"/>
        </a:p>
      </dgm:t>
    </dgm:pt>
    <dgm:pt modelId="{01569CB9-D187-4ACB-98E1-B5546E77159C}">
      <dgm:prSet phldrT="[Text]"/>
      <dgm:spPr/>
      <dgm:t>
        <a:bodyPr/>
        <a:lstStyle/>
        <a:p>
          <a:r>
            <a:rPr lang="en-US"/>
            <a:t>Qualification</a:t>
          </a:r>
        </a:p>
      </dgm:t>
    </dgm:pt>
    <dgm:pt modelId="{69D82E81-7ED6-4EBE-B85E-36DA67E5C8E7}" type="parTrans" cxnId="{8991DC58-D893-43C8-BB03-82D15E86CF03}">
      <dgm:prSet/>
      <dgm:spPr/>
      <dgm:t>
        <a:bodyPr/>
        <a:lstStyle/>
        <a:p>
          <a:endParaRPr lang="en-US"/>
        </a:p>
      </dgm:t>
    </dgm:pt>
    <dgm:pt modelId="{96BF0C6A-D731-4920-84A8-E835992C55E4}" type="sibTrans" cxnId="{8991DC58-D893-43C8-BB03-82D15E86CF03}">
      <dgm:prSet/>
      <dgm:spPr/>
      <dgm:t>
        <a:bodyPr/>
        <a:lstStyle/>
        <a:p>
          <a:endParaRPr lang="en-US"/>
        </a:p>
      </dgm:t>
    </dgm:pt>
    <dgm:pt modelId="{5B002E45-A057-4FAC-91D4-1C782C4FD7DE}">
      <dgm:prSet phldrT="[Text]"/>
      <dgm:spPr/>
      <dgm:t>
        <a:bodyPr/>
        <a:lstStyle/>
        <a:p>
          <a:r>
            <a:rPr lang="en-US"/>
            <a:t>Flight</a:t>
          </a:r>
        </a:p>
      </dgm:t>
    </dgm:pt>
    <dgm:pt modelId="{ED820854-DE0F-4D4C-8C16-DCD45F950DF6}" type="parTrans" cxnId="{870520BB-A7C9-4D64-A28A-3722D1944D44}">
      <dgm:prSet/>
      <dgm:spPr/>
      <dgm:t>
        <a:bodyPr/>
        <a:lstStyle/>
        <a:p>
          <a:endParaRPr lang="en-US"/>
        </a:p>
      </dgm:t>
    </dgm:pt>
    <dgm:pt modelId="{4B53FF62-2889-4B8E-A797-1C5AE57D6774}" type="sibTrans" cxnId="{870520BB-A7C9-4D64-A28A-3722D1944D44}">
      <dgm:prSet/>
      <dgm:spPr/>
      <dgm:t>
        <a:bodyPr/>
        <a:lstStyle/>
        <a:p>
          <a:endParaRPr lang="en-US"/>
        </a:p>
      </dgm:t>
    </dgm:pt>
    <dgm:pt modelId="{0F1B8578-705B-4A07-B8F9-C53122CF5515}" type="pres">
      <dgm:prSet presAssocID="{B15C789F-88AB-479B-8F9A-F714AFBCEF7D}" presName="Name0" presStyleCnt="0">
        <dgm:presLayoutVars>
          <dgm:dir/>
          <dgm:resizeHandles val="exact"/>
        </dgm:presLayoutVars>
      </dgm:prSet>
      <dgm:spPr/>
    </dgm:pt>
    <dgm:pt modelId="{A4E5ACC6-02EC-412F-8A22-C7C47F4EF7BA}" type="pres">
      <dgm:prSet presAssocID="{592E3957-17C2-4DB4-9429-64EB850A89D4}" presName="node" presStyleLbl="node1" presStyleIdx="0" presStyleCnt="9">
        <dgm:presLayoutVars>
          <dgm:bulletEnabled val="1"/>
        </dgm:presLayoutVars>
      </dgm:prSet>
      <dgm:spPr/>
    </dgm:pt>
    <dgm:pt modelId="{0A4F390E-199C-40BD-B089-11D8B8A9F253}" type="pres">
      <dgm:prSet presAssocID="{B917F6B8-B62F-4B89-AA51-D88938360715}" presName="sibTrans" presStyleLbl="sibTrans2D1" presStyleIdx="0" presStyleCnt="8"/>
      <dgm:spPr/>
    </dgm:pt>
    <dgm:pt modelId="{44EF1979-2190-48CF-8EDE-7E9EAD73B0AC}" type="pres">
      <dgm:prSet presAssocID="{B917F6B8-B62F-4B89-AA51-D88938360715}" presName="connectorText" presStyleLbl="sibTrans2D1" presStyleIdx="0" presStyleCnt="8"/>
      <dgm:spPr/>
    </dgm:pt>
    <dgm:pt modelId="{03F5E34A-6852-482A-A861-85FA0FAD9C81}" type="pres">
      <dgm:prSet presAssocID="{DA819FF8-FEB2-415D-90CA-F6246A4E53D3}" presName="node" presStyleLbl="node1" presStyleIdx="1" presStyleCnt="9">
        <dgm:presLayoutVars>
          <dgm:bulletEnabled val="1"/>
        </dgm:presLayoutVars>
      </dgm:prSet>
      <dgm:spPr/>
    </dgm:pt>
    <dgm:pt modelId="{5BA5BD8F-5E1A-4BB5-9D96-9D30B57B937C}" type="pres">
      <dgm:prSet presAssocID="{459DE43A-7F14-4331-BC83-62B44BAA29CB}" presName="sibTrans" presStyleLbl="sibTrans2D1" presStyleIdx="1" presStyleCnt="8"/>
      <dgm:spPr/>
    </dgm:pt>
    <dgm:pt modelId="{796A9712-60C2-4040-800F-5CF1FBDDD837}" type="pres">
      <dgm:prSet presAssocID="{459DE43A-7F14-4331-BC83-62B44BAA29CB}" presName="connectorText" presStyleLbl="sibTrans2D1" presStyleIdx="1" presStyleCnt="8"/>
      <dgm:spPr/>
    </dgm:pt>
    <dgm:pt modelId="{27B6AC56-5FE6-4AB9-95D7-F0391C1910FD}" type="pres">
      <dgm:prSet presAssocID="{0E68AE1C-A2AE-4932-8101-D1379C9786E8}" presName="node" presStyleLbl="node1" presStyleIdx="2" presStyleCnt="9">
        <dgm:presLayoutVars>
          <dgm:bulletEnabled val="1"/>
        </dgm:presLayoutVars>
      </dgm:prSet>
      <dgm:spPr/>
    </dgm:pt>
    <dgm:pt modelId="{6FEEBC9D-F2E8-4686-9BFA-FDCDFEFC7D5B}" type="pres">
      <dgm:prSet presAssocID="{E98CEF4E-629A-4A4F-B784-1050C4B6BD96}" presName="sibTrans" presStyleLbl="sibTrans2D1" presStyleIdx="2" presStyleCnt="8"/>
      <dgm:spPr/>
    </dgm:pt>
    <dgm:pt modelId="{F5E0821F-77D3-412C-ABCE-CFDFD5F52EB5}" type="pres">
      <dgm:prSet presAssocID="{E98CEF4E-629A-4A4F-B784-1050C4B6BD96}" presName="connectorText" presStyleLbl="sibTrans2D1" presStyleIdx="2" presStyleCnt="8"/>
      <dgm:spPr/>
    </dgm:pt>
    <dgm:pt modelId="{10862528-FAD6-4167-A6AA-60AE3A149DEC}" type="pres">
      <dgm:prSet presAssocID="{8C7D80D6-4943-41B2-AF32-4BDDD0306E26}" presName="node" presStyleLbl="node1" presStyleIdx="3" presStyleCnt="9">
        <dgm:presLayoutVars>
          <dgm:bulletEnabled val="1"/>
        </dgm:presLayoutVars>
      </dgm:prSet>
      <dgm:spPr/>
    </dgm:pt>
    <dgm:pt modelId="{84C98E88-7167-4CCA-98B1-D12675CD2DBB}" type="pres">
      <dgm:prSet presAssocID="{52291449-71AD-4B09-8D1B-E7EC07392531}" presName="sibTrans" presStyleLbl="sibTrans2D1" presStyleIdx="3" presStyleCnt="8"/>
      <dgm:spPr/>
    </dgm:pt>
    <dgm:pt modelId="{6340210E-2CA1-4680-BF30-0B88044673C0}" type="pres">
      <dgm:prSet presAssocID="{52291449-71AD-4B09-8D1B-E7EC07392531}" presName="connectorText" presStyleLbl="sibTrans2D1" presStyleIdx="3" presStyleCnt="8"/>
      <dgm:spPr/>
    </dgm:pt>
    <dgm:pt modelId="{87AC639B-0798-4996-9EEC-925A528C29D2}" type="pres">
      <dgm:prSet presAssocID="{410BF933-F757-4200-B010-C9D3FDFB8EC8}" presName="node" presStyleLbl="node1" presStyleIdx="4" presStyleCnt="9">
        <dgm:presLayoutVars>
          <dgm:bulletEnabled val="1"/>
        </dgm:presLayoutVars>
      </dgm:prSet>
      <dgm:spPr/>
    </dgm:pt>
    <dgm:pt modelId="{312231C0-E936-4A18-875C-24AEC22486B3}" type="pres">
      <dgm:prSet presAssocID="{D958437E-91F1-4881-B9AB-E5E1CA79F61A}" presName="sibTrans" presStyleLbl="sibTrans2D1" presStyleIdx="4" presStyleCnt="8"/>
      <dgm:spPr/>
    </dgm:pt>
    <dgm:pt modelId="{F790DCF4-9077-47A8-A96C-E347E600FD9E}" type="pres">
      <dgm:prSet presAssocID="{D958437E-91F1-4881-B9AB-E5E1CA79F61A}" presName="connectorText" presStyleLbl="sibTrans2D1" presStyleIdx="4" presStyleCnt="8"/>
      <dgm:spPr/>
    </dgm:pt>
    <dgm:pt modelId="{93B96059-B06C-4468-B8B7-892A4D392BCB}" type="pres">
      <dgm:prSet presAssocID="{B78F253F-F610-4FF9-8731-AFE7D5EBDF59}" presName="node" presStyleLbl="node1" presStyleIdx="5" presStyleCnt="9">
        <dgm:presLayoutVars>
          <dgm:bulletEnabled val="1"/>
        </dgm:presLayoutVars>
      </dgm:prSet>
      <dgm:spPr/>
    </dgm:pt>
    <dgm:pt modelId="{C7B8D9EB-C5F2-4B3E-BF09-955A55D64205}" type="pres">
      <dgm:prSet presAssocID="{95B01610-C3DF-4085-8410-EB39E51A4D5D}" presName="sibTrans" presStyleLbl="sibTrans2D1" presStyleIdx="5" presStyleCnt="8"/>
      <dgm:spPr/>
    </dgm:pt>
    <dgm:pt modelId="{51769556-9C21-45ED-A716-50731D17FEFA}" type="pres">
      <dgm:prSet presAssocID="{95B01610-C3DF-4085-8410-EB39E51A4D5D}" presName="connectorText" presStyleLbl="sibTrans2D1" presStyleIdx="5" presStyleCnt="8"/>
      <dgm:spPr/>
    </dgm:pt>
    <dgm:pt modelId="{BE434470-8472-41D5-8661-3538D7EEEE35}" type="pres">
      <dgm:prSet presAssocID="{AFE36712-00FE-4E4D-BB2F-24BFBDB2B6FB}" presName="node" presStyleLbl="node1" presStyleIdx="6" presStyleCnt="9">
        <dgm:presLayoutVars>
          <dgm:bulletEnabled val="1"/>
        </dgm:presLayoutVars>
      </dgm:prSet>
      <dgm:spPr/>
    </dgm:pt>
    <dgm:pt modelId="{689AE381-684F-4A50-A666-41808595523E}" type="pres">
      <dgm:prSet presAssocID="{33E4BC51-AB5C-4D24-8336-A7BBC33A228D}" presName="sibTrans" presStyleLbl="sibTrans2D1" presStyleIdx="6" presStyleCnt="8"/>
      <dgm:spPr/>
    </dgm:pt>
    <dgm:pt modelId="{1E2246DC-EB43-4C4A-8DA1-BA2882C56401}" type="pres">
      <dgm:prSet presAssocID="{33E4BC51-AB5C-4D24-8336-A7BBC33A228D}" presName="connectorText" presStyleLbl="sibTrans2D1" presStyleIdx="6" presStyleCnt="8"/>
      <dgm:spPr/>
    </dgm:pt>
    <dgm:pt modelId="{CBE76D8C-75A0-4A52-8F43-A87D88EAF6BA}" type="pres">
      <dgm:prSet presAssocID="{01569CB9-D187-4ACB-98E1-B5546E77159C}" presName="node" presStyleLbl="node1" presStyleIdx="7" presStyleCnt="9">
        <dgm:presLayoutVars>
          <dgm:bulletEnabled val="1"/>
        </dgm:presLayoutVars>
      </dgm:prSet>
      <dgm:spPr/>
    </dgm:pt>
    <dgm:pt modelId="{67535BAD-3868-4F93-AB6C-5A8C0BADFB33}" type="pres">
      <dgm:prSet presAssocID="{96BF0C6A-D731-4920-84A8-E835992C55E4}" presName="sibTrans" presStyleLbl="sibTrans2D1" presStyleIdx="7" presStyleCnt="8"/>
      <dgm:spPr/>
    </dgm:pt>
    <dgm:pt modelId="{69998DD9-FDAA-4038-BD3F-8141BDD10D1C}" type="pres">
      <dgm:prSet presAssocID="{96BF0C6A-D731-4920-84A8-E835992C55E4}" presName="connectorText" presStyleLbl="sibTrans2D1" presStyleIdx="7" presStyleCnt="8"/>
      <dgm:spPr/>
    </dgm:pt>
    <dgm:pt modelId="{3A4F9EF5-0105-41B5-A278-0D60AAAD1075}" type="pres">
      <dgm:prSet presAssocID="{5B002E45-A057-4FAC-91D4-1C782C4FD7DE}" presName="node" presStyleLbl="node1" presStyleIdx="8" presStyleCnt="9">
        <dgm:presLayoutVars>
          <dgm:bulletEnabled val="1"/>
        </dgm:presLayoutVars>
      </dgm:prSet>
      <dgm:spPr/>
    </dgm:pt>
  </dgm:ptLst>
  <dgm:cxnLst>
    <dgm:cxn modelId="{D6516C00-FA8F-4010-9DED-8BC195BE8888}" srcId="{B15C789F-88AB-479B-8F9A-F714AFBCEF7D}" destId="{410BF933-F757-4200-B010-C9D3FDFB8EC8}" srcOrd="4" destOrd="0" parTransId="{2510AB2F-BE27-405F-BD50-BF32BBB92255}" sibTransId="{D958437E-91F1-4881-B9AB-E5E1CA79F61A}"/>
    <dgm:cxn modelId="{682B9500-958E-461A-B8EF-29989B67FF6D}" type="presOf" srcId="{8C7D80D6-4943-41B2-AF32-4BDDD0306E26}" destId="{10862528-FAD6-4167-A6AA-60AE3A149DEC}" srcOrd="0" destOrd="0" presId="urn:microsoft.com/office/officeart/2005/8/layout/process1"/>
    <dgm:cxn modelId="{327DED13-9FD7-4B7A-A323-D1639E734451}" type="presOf" srcId="{E98CEF4E-629A-4A4F-B784-1050C4B6BD96}" destId="{6FEEBC9D-F2E8-4686-9BFA-FDCDFEFC7D5B}" srcOrd="0" destOrd="0" presId="urn:microsoft.com/office/officeart/2005/8/layout/process1"/>
    <dgm:cxn modelId="{4ED38418-86B8-4A6A-9ABA-79200FDD98E3}" type="presOf" srcId="{410BF933-F757-4200-B010-C9D3FDFB8EC8}" destId="{87AC639B-0798-4996-9EEC-925A528C29D2}" srcOrd="0" destOrd="0" presId="urn:microsoft.com/office/officeart/2005/8/layout/process1"/>
    <dgm:cxn modelId="{AE2CAA1C-579E-43F9-816B-582AD7AACAE6}" type="presOf" srcId="{E98CEF4E-629A-4A4F-B784-1050C4B6BD96}" destId="{F5E0821F-77D3-412C-ABCE-CFDFD5F52EB5}" srcOrd="1" destOrd="0" presId="urn:microsoft.com/office/officeart/2005/8/layout/process1"/>
    <dgm:cxn modelId="{DC297121-21CF-457A-936B-193FE1DF0DED}" type="presOf" srcId="{01569CB9-D187-4ACB-98E1-B5546E77159C}" destId="{CBE76D8C-75A0-4A52-8F43-A87D88EAF6BA}" srcOrd="0" destOrd="0" presId="urn:microsoft.com/office/officeart/2005/8/layout/process1"/>
    <dgm:cxn modelId="{2EE3B62A-5C5A-47CC-91C4-2B4B8B566A97}" srcId="{B15C789F-88AB-479B-8F9A-F714AFBCEF7D}" destId="{0E68AE1C-A2AE-4932-8101-D1379C9786E8}" srcOrd="2" destOrd="0" parTransId="{FA3F4318-EEE7-472C-8578-E26F2C13DD7B}" sibTransId="{E98CEF4E-629A-4A4F-B784-1050C4B6BD96}"/>
    <dgm:cxn modelId="{4D3FE531-72F6-44EE-AA9A-6B8831383013}" type="presOf" srcId="{95B01610-C3DF-4085-8410-EB39E51A4D5D}" destId="{C7B8D9EB-C5F2-4B3E-BF09-955A55D64205}" srcOrd="0" destOrd="0" presId="urn:microsoft.com/office/officeart/2005/8/layout/process1"/>
    <dgm:cxn modelId="{DBD3D140-DB05-4CA7-9CF8-C4E6FFEA9894}" type="presOf" srcId="{96BF0C6A-D731-4920-84A8-E835992C55E4}" destId="{69998DD9-FDAA-4038-BD3F-8141BDD10D1C}" srcOrd="1" destOrd="0" presId="urn:microsoft.com/office/officeart/2005/8/layout/process1"/>
    <dgm:cxn modelId="{77E34762-0AEB-457A-8A14-D1E2FE0F8455}" type="presOf" srcId="{33E4BC51-AB5C-4D24-8336-A7BBC33A228D}" destId="{1E2246DC-EB43-4C4A-8DA1-BA2882C56401}" srcOrd="1" destOrd="0" presId="urn:microsoft.com/office/officeart/2005/8/layout/process1"/>
    <dgm:cxn modelId="{61BD9163-C99C-425A-8FA1-B22DDA3E5FB4}" type="presOf" srcId="{D958437E-91F1-4881-B9AB-E5E1CA79F61A}" destId="{F790DCF4-9077-47A8-A96C-E347E600FD9E}" srcOrd="1" destOrd="0" presId="urn:microsoft.com/office/officeart/2005/8/layout/process1"/>
    <dgm:cxn modelId="{C4D22845-B3E5-480F-81BE-611E3DAA96CE}" type="presOf" srcId="{AFE36712-00FE-4E4D-BB2F-24BFBDB2B6FB}" destId="{BE434470-8472-41D5-8661-3538D7EEEE35}" srcOrd="0" destOrd="0" presId="urn:microsoft.com/office/officeart/2005/8/layout/process1"/>
    <dgm:cxn modelId="{0F3E5166-AD1B-4848-823D-8E53F033EEAB}" type="presOf" srcId="{459DE43A-7F14-4331-BC83-62B44BAA29CB}" destId="{796A9712-60C2-4040-800F-5CF1FBDDD837}" srcOrd="1" destOrd="0" presId="urn:microsoft.com/office/officeart/2005/8/layout/process1"/>
    <dgm:cxn modelId="{BFB77D6D-93BA-477D-AE88-DAD1D2E0B84F}" type="presOf" srcId="{5B002E45-A057-4FAC-91D4-1C782C4FD7DE}" destId="{3A4F9EF5-0105-41B5-A278-0D60AAAD1075}" srcOrd="0" destOrd="0" presId="urn:microsoft.com/office/officeart/2005/8/layout/process1"/>
    <dgm:cxn modelId="{A075984E-77D9-49BA-A974-F3B87E166F23}" type="presOf" srcId="{52291449-71AD-4B09-8D1B-E7EC07392531}" destId="{6340210E-2CA1-4680-BF30-0B88044673C0}" srcOrd="1" destOrd="0" presId="urn:microsoft.com/office/officeart/2005/8/layout/process1"/>
    <dgm:cxn modelId="{8991DC58-D893-43C8-BB03-82D15E86CF03}" srcId="{B15C789F-88AB-479B-8F9A-F714AFBCEF7D}" destId="{01569CB9-D187-4ACB-98E1-B5546E77159C}" srcOrd="7" destOrd="0" parTransId="{69D82E81-7ED6-4EBE-B85E-36DA67E5C8E7}" sibTransId="{96BF0C6A-D731-4920-84A8-E835992C55E4}"/>
    <dgm:cxn modelId="{613BB57B-2E17-449F-BF5F-1810423F5F7C}" srcId="{B15C789F-88AB-479B-8F9A-F714AFBCEF7D}" destId="{AFE36712-00FE-4E4D-BB2F-24BFBDB2B6FB}" srcOrd="6" destOrd="0" parTransId="{585C6356-6124-49C4-B0B0-88B94D94B499}" sibTransId="{33E4BC51-AB5C-4D24-8336-A7BBC33A228D}"/>
    <dgm:cxn modelId="{118F967F-F05A-42DE-BFFF-9C9266712350}" type="presOf" srcId="{0E68AE1C-A2AE-4932-8101-D1379C9786E8}" destId="{27B6AC56-5FE6-4AB9-95D7-F0391C1910FD}" srcOrd="0" destOrd="0" presId="urn:microsoft.com/office/officeart/2005/8/layout/process1"/>
    <dgm:cxn modelId="{8A7DFE8A-F5F9-4DC9-8A06-7E877D999A8D}" type="presOf" srcId="{52291449-71AD-4B09-8D1B-E7EC07392531}" destId="{84C98E88-7167-4CCA-98B1-D12675CD2DBB}" srcOrd="0" destOrd="0" presId="urn:microsoft.com/office/officeart/2005/8/layout/process1"/>
    <dgm:cxn modelId="{9E1B69A3-ACC3-4C07-8C20-24C3F5308627}" srcId="{B15C789F-88AB-479B-8F9A-F714AFBCEF7D}" destId="{592E3957-17C2-4DB4-9429-64EB850A89D4}" srcOrd="0" destOrd="0" parTransId="{20ABB3E9-AF23-4BF9-8FA5-854AD14B1275}" sibTransId="{B917F6B8-B62F-4B89-AA51-D88938360715}"/>
    <dgm:cxn modelId="{1D275AAC-20B6-4478-8489-390C5B5DF851}" type="presOf" srcId="{D958437E-91F1-4881-B9AB-E5E1CA79F61A}" destId="{312231C0-E936-4A18-875C-24AEC22486B3}" srcOrd="0" destOrd="0" presId="urn:microsoft.com/office/officeart/2005/8/layout/process1"/>
    <dgm:cxn modelId="{36E0C6AF-C4E8-43AC-AB1D-84399A342A44}" type="presOf" srcId="{B917F6B8-B62F-4B89-AA51-D88938360715}" destId="{0A4F390E-199C-40BD-B089-11D8B8A9F253}" srcOrd="0" destOrd="0" presId="urn:microsoft.com/office/officeart/2005/8/layout/process1"/>
    <dgm:cxn modelId="{870520BB-A7C9-4D64-A28A-3722D1944D44}" srcId="{B15C789F-88AB-479B-8F9A-F714AFBCEF7D}" destId="{5B002E45-A057-4FAC-91D4-1C782C4FD7DE}" srcOrd="8" destOrd="0" parTransId="{ED820854-DE0F-4D4C-8C16-DCD45F950DF6}" sibTransId="{4B53FF62-2889-4B8E-A797-1C5AE57D6774}"/>
    <dgm:cxn modelId="{627F94BB-0CE0-4206-B28C-BBEEF260E156}" type="presOf" srcId="{B15C789F-88AB-479B-8F9A-F714AFBCEF7D}" destId="{0F1B8578-705B-4A07-B8F9-C53122CF5515}" srcOrd="0" destOrd="0" presId="urn:microsoft.com/office/officeart/2005/8/layout/process1"/>
    <dgm:cxn modelId="{E6BBAFBB-DCF2-4B0A-909A-ED281E1FE776}" type="presOf" srcId="{96BF0C6A-D731-4920-84A8-E835992C55E4}" destId="{67535BAD-3868-4F93-AB6C-5A8C0BADFB33}" srcOrd="0" destOrd="0" presId="urn:microsoft.com/office/officeart/2005/8/layout/process1"/>
    <dgm:cxn modelId="{DFD5EFBB-5B32-4AAF-91D6-26C509193283}" type="presOf" srcId="{95B01610-C3DF-4085-8410-EB39E51A4D5D}" destId="{51769556-9C21-45ED-A716-50731D17FEFA}" srcOrd="1" destOrd="0" presId="urn:microsoft.com/office/officeart/2005/8/layout/process1"/>
    <dgm:cxn modelId="{789150C4-961C-4CE5-B259-620BF64B3304}" type="presOf" srcId="{33E4BC51-AB5C-4D24-8336-A7BBC33A228D}" destId="{689AE381-684F-4A50-A666-41808595523E}" srcOrd="0" destOrd="0" presId="urn:microsoft.com/office/officeart/2005/8/layout/process1"/>
    <dgm:cxn modelId="{93EECBC4-1281-4313-89C7-A0BA818E99E9}" type="presOf" srcId="{592E3957-17C2-4DB4-9429-64EB850A89D4}" destId="{A4E5ACC6-02EC-412F-8A22-C7C47F4EF7BA}" srcOrd="0" destOrd="0" presId="urn:microsoft.com/office/officeart/2005/8/layout/process1"/>
    <dgm:cxn modelId="{FE33BBC6-9AEE-450F-A342-002C8163ECCA}" type="presOf" srcId="{DA819FF8-FEB2-415D-90CA-F6246A4E53D3}" destId="{03F5E34A-6852-482A-A861-85FA0FAD9C81}" srcOrd="0" destOrd="0" presId="urn:microsoft.com/office/officeart/2005/8/layout/process1"/>
    <dgm:cxn modelId="{A51105C9-8674-45A3-8BB3-41488CE0F928}" srcId="{B15C789F-88AB-479B-8F9A-F714AFBCEF7D}" destId="{B78F253F-F610-4FF9-8731-AFE7D5EBDF59}" srcOrd="5" destOrd="0" parTransId="{7B701F9E-DB4C-4585-AE35-CA0311B28E62}" sibTransId="{95B01610-C3DF-4085-8410-EB39E51A4D5D}"/>
    <dgm:cxn modelId="{732299DD-3525-4214-B387-C43F43318B45}" type="presOf" srcId="{459DE43A-7F14-4331-BC83-62B44BAA29CB}" destId="{5BA5BD8F-5E1A-4BB5-9D96-9D30B57B937C}" srcOrd="0" destOrd="0" presId="urn:microsoft.com/office/officeart/2005/8/layout/process1"/>
    <dgm:cxn modelId="{89CAC0E6-5D22-4D4A-87EA-AA534F7CBBB5}" srcId="{B15C789F-88AB-479B-8F9A-F714AFBCEF7D}" destId="{DA819FF8-FEB2-415D-90CA-F6246A4E53D3}" srcOrd="1" destOrd="0" parTransId="{909EEFF5-D586-4FEE-82D0-C4657C64809C}" sibTransId="{459DE43A-7F14-4331-BC83-62B44BAA29CB}"/>
    <dgm:cxn modelId="{6A5D9AE8-7C17-4561-9073-193C7C345D3C}" type="presOf" srcId="{B917F6B8-B62F-4B89-AA51-D88938360715}" destId="{44EF1979-2190-48CF-8EDE-7E9EAD73B0AC}" srcOrd="1" destOrd="0" presId="urn:microsoft.com/office/officeart/2005/8/layout/process1"/>
    <dgm:cxn modelId="{8A3B0EF4-B702-489C-B3C1-6A0E0E415461}" type="presOf" srcId="{B78F253F-F610-4FF9-8731-AFE7D5EBDF59}" destId="{93B96059-B06C-4468-B8B7-892A4D392BCB}" srcOrd="0" destOrd="0" presId="urn:microsoft.com/office/officeart/2005/8/layout/process1"/>
    <dgm:cxn modelId="{E14A34F6-2732-48DE-B99B-8F0EC469A799}" srcId="{B15C789F-88AB-479B-8F9A-F714AFBCEF7D}" destId="{8C7D80D6-4943-41B2-AF32-4BDDD0306E26}" srcOrd="3" destOrd="0" parTransId="{0CCFB7C1-B33D-40F4-8361-57F53F71EDC5}" sibTransId="{52291449-71AD-4B09-8D1B-E7EC07392531}"/>
    <dgm:cxn modelId="{A28C0616-268D-4EC6-9B46-89D0C34E841E}" type="presParOf" srcId="{0F1B8578-705B-4A07-B8F9-C53122CF5515}" destId="{A4E5ACC6-02EC-412F-8A22-C7C47F4EF7BA}" srcOrd="0" destOrd="0" presId="urn:microsoft.com/office/officeart/2005/8/layout/process1"/>
    <dgm:cxn modelId="{61138223-9F39-447C-A987-2EDE58E0F09A}" type="presParOf" srcId="{0F1B8578-705B-4A07-B8F9-C53122CF5515}" destId="{0A4F390E-199C-40BD-B089-11D8B8A9F253}" srcOrd="1" destOrd="0" presId="urn:microsoft.com/office/officeart/2005/8/layout/process1"/>
    <dgm:cxn modelId="{7A1ACF55-3196-442D-A135-EF40F496A92F}" type="presParOf" srcId="{0A4F390E-199C-40BD-B089-11D8B8A9F253}" destId="{44EF1979-2190-48CF-8EDE-7E9EAD73B0AC}" srcOrd="0" destOrd="0" presId="urn:microsoft.com/office/officeart/2005/8/layout/process1"/>
    <dgm:cxn modelId="{0521A6FB-87FB-4425-9D5D-351CC7C01187}" type="presParOf" srcId="{0F1B8578-705B-4A07-B8F9-C53122CF5515}" destId="{03F5E34A-6852-482A-A861-85FA0FAD9C81}" srcOrd="2" destOrd="0" presId="urn:microsoft.com/office/officeart/2005/8/layout/process1"/>
    <dgm:cxn modelId="{E1596E4E-CB1A-4083-A8BC-70952ED171BB}" type="presParOf" srcId="{0F1B8578-705B-4A07-B8F9-C53122CF5515}" destId="{5BA5BD8F-5E1A-4BB5-9D96-9D30B57B937C}" srcOrd="3" destOrd="0" presId="urn:microsoft.com/office/officeart/2005/8/layout/process1"/>
    <dgm:cxn modelId="{7C38C5B3-F8FA-4527-9515-D1D2D4DE6630}" type="presParOf" srcId="{5BA5BD8F-5E1A-4BB5-9D96-9D30B57B937C}" destId="{796A9712-60C2-4040-800F-5CF1FBDDD837}" srcOrd="0" destOrd="0" presId="urn:microsoft.com/office/officeart/2005/8/layout/process1"/>
    <dgm:cxn modelId="{EB694CFE-01BD-474C-A34C-36F0DA208861}" type="presParOf" srcId="{0F1B8578-705B-4A07-B8F9-C53122CF5515}" destId="{27B6AC56-5FE6-4AB9-95D7-F0391C1910FD}" srcOrd="4" destOrd="0" presId="urn:microsoft.com/office/officeart/2005/8/layout/process1"/>
    <dgm:cxn modelId="{B5565A13-017F-4C69-A451-B22DE3A46CC6}" type="presParOf" srcId="{0F1B8578-705B-4A07-B8F9-C53122CF5515}" destId="{6FEEBC9D-F2E8-4686-9BFA-FDCDFEFC7D5B}" srcOrd="5" destOrd="0" presId="urn:microsoft.com/office/officeart/2005/8/layout/process1"/>
    <dgm:cxn modelId="{F49DDBA9-C74A-4B0E-9D66-4ED01C5BBDB5}" type="presParOf" srcId="{6FEEBC9D-F2E8-4686-9BFA-FDCDFEFC7D5B}" destId="{F5E0821F-77D3-412C-ABCE-CFDFD5F52EB5}" srcOrd="0" destOrd="0" presId="urn:microsoft.com/office/officeart/2005/8/layout/process1"/>
    <dgm:cxn modelId="{5A78D98C-8593-430F-8563-1509AE810812}" type="presParOf" srcId="{0F1B8578-705B-4A07-B8F9-C53122CF5515}" destId="{10862528-FAD6-4167-A6AA-60AE3A149DEC}" srcOrd="6" destOrd="0" presId="urn:microsoft.com/office/officeart/2005/8/layout/process1"/>
    <dgm:cxn modelId="{808E18D3-CCB3-4979-8594-19A9FD6578C2}" type="presParOf" srcId="{0F1B8578-705B-4A07-B8F9-C53122CF5515}" destId="{84C98E88-7167-4CCA-98B1-D12675CD2DBB}" srcOrd="7" destOrd="0" presId="urn:microsoft.com/office/officeart/2005/8/layout/process1"/>
    <dgm:cxn modelId="{7F5E5934-4A78-458E-B39D-F0E7793FF7A6}" type="presParOf" srcId="{84C98E88-7167-4CCA-98B1-D12675CD2DBB}" destId="{6340210E-2CA1-4680-BF30-0B88044673C0}" srcOrd="0" destOrd="0" presId="urn:microsoft.com/office/officeart/2005/8/layout/process1"/>
    <dgm:cxn modelId="{E7655927-0E8C-4C98-926C-1C9FE01AE604}" type="presParOf" srcId="{0F1B8578-705B-4A07-B8F9-C53122CF5515}" destId="{87AC639B-0798-4996-9EEC-925A528C29D2}" srcOrd="8" destOrd="0" presId="urn:microsoft.com/office/officeart/2005/8/layout/process1"/>
    <dgm:cxn modelId="{D81CCCC0-3F4B-47DE-92C2-B792F57BE021}" type="presParOf" srcId="{0F1B8578-705B-4A07-B8F9-C53122CF5515}" destId="{312231C0-E936-4A18-875C-24AEC22486B3}" srcOrd="9" destOrd="0" presId="urn:microsoft.com/office/officeart/2005/8/layout/process1"/>
    <dgm:cxn modelId="{6EF09F87-1050-4889-A0D0-B4E0975D55A7}" type="presParOf" srcId="{312231C0-E936-4A18-875C-24AEC22486B3}" destId="{F790DCF4-9077-47A8-A96C-E347E600FD9E}" srcOrd="0" destOrd="0" presId="urn:microsoft.com/office/officeart/2005/8/layout/process1"/>
    <dgm:cxn modelId="{E4314A5A-A337-472F-B118-C72AD853E516}" type="presParOf" srcId="{0F1B8578-705B-4A07-B8F9-C53122CF5515}" destId="{93B96059-B06C-4468-B8B7-892A4D392BCB}" srcOrd="10" destOrd="0" presId="urn:microsoft.com/office/officeart/2005/8/layout/process1"/>
    <dgm:cxn modelId="{4152FDA5-8F6C-48C8-A232-AFBB9AD4C3A0}" type="presParOf" srcId="{0F1B8578-705B-4A07-B8F9-C53122CF5515}" destId="{C7B8D9EB-C5F2-4B3E-BF09-955A55D64205}" srcOrd="11" destOrd="0" presId="urn:microsoft.com/office/officeart/2005/8/layout/process1"/>
    <dgm:cxn modelId="{89C2A04E-6374-4CC1-AE3A-EA605A2A218B}" type="presParOf" srcId="{C7B8D9EB-C5F2-4B3E-BF09-955A55D64205}" destId="{51769556-9C21-45ED-A716-50731D17FEFA}" srcOrd="0" destOrd="0" presId="urn:microsoft.com/office/officeart/2005/8/layout/process1"/>
    <dgm:cxn modelId="{58B8B1CA-1904-42C9-87D3-90AC73B4875D}" type="presParOf" srcId="{0F1B8578-705B-4A07-B8F9-C53122CF5515}" destId="{BE434470-8472-41D5-8661-3538D7EEEE35}" srcOrd="12" destOrd="0" presId="urn:microsoft.com/office/officeart/2005/8/layout/process1"/>
    <dgm:cxn modelId="{3BC170C2-A2A7-4357-BAB2-C151A944A550}" type="presParOf" srcId="{0F1B8578-705B-4A07-B8F9-C53122CF5515}" destId="{689AE381-684F-4A50-A666-41808595523E}" srcOrd="13" destOrd="0" presId="urn:microsoft.com/office/officeart/2005/8/layout/process1"/>
    <dgm:cxn modelId="{D0A34ED6-F551-4F70-9742-27E2501B3E4F}" type="presParOf" srcId="{689AE381-684F-4A50-A666-41808595523E}" destId="{1E2246DC-EB43-4C4A-8DA1-BA2882C56401}" srcOrd="0" destOrd="0" presId="urn:microsoft.com/office/officeart/2005/8/layout/process1"/>
    <dgm:cxn modelId="{0FE63EE1-1DEB-4D7D-9B3D-0215BD5EE25E}" type="presParOf" srcId="{0F1B8578-705B-4A07-B8F9-C53122CF5515}" destId="{CBE76D8C-75A0-4A52-8F43-A87D88EAF6BA}" srcOrd="14" destOrd="0" presId="urn:microsoft.com/office/officeart/2005/8/layout/process1"/>
    <dgm:cxn modelId="{705E7884-5677-4841-A4CD-5B0C8BD78A31}" type="presParOf" srcId="{0F1B8578-705B-4A07-B8F9-C53122CF5515}" destId="{67535BAD-3868-4F93-AB6C-5A8C0BADFB33}" srcOrd="15" destOrd="0" presId="urn:microsoft.com/office/officeart/2005/8/layout/process1"/>
    <dgm:cxn modelId="{AEE17C2C-DB67-4205-86FA-049D3F1454AB}" type="presParOf" srcId="{67535BAD-3868-4F93-AB6C-5A8C0BADFB33}" destId="{69998DD9-FDAA-4038-BD3F-8141BDD10D1C}" srcOrd="0" destOrd="0" presId="urn:microsoft.com/office/officeart/2005/8/layout/process1"/>
    <dgm:cxn modelId="{8300C5A3-5B7A-45A0-988A-7BD14ABE421E}" type="presParOf" srcId="{0F1B8578-705B-4A07-B8F9-C53122CF5515}" destId="{3A4F9EF5-0105-41B5-A278-0D60AAAD1075}" srcOrd="1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5C789F-88AB-479B-8F9A-F714AFBCEF7D}" type="doc">
      <dgm:prSet loTypeId="urn:microsoft.com/office/officeart/2005/8/layout/process1" loCatId="process" qsTypeId="urn:microsoft.com/office/officeart/2005/8/quickstyle/simple3" qsCatId="simple" csTypeId="urn:microsoft.com/office/officeart/2005/8/colors/accent1_2" csCatId="accent1" phldr="1"/>
      <dgm:spPr/>
    </dgm:pt>
    <dgm:pt modelId="{592E3957-17C2-4DB4-9429-64EB850A89D4}">
      <dgm:prSet phldrT="[Text]"/>
      <dgm:spPr/>
      <dgm:t>
        <a:bodyPr/>
        <a:lstStyle/>
        <a:p>
          <a:r>
            <a:rPr lang="en-US"/>
            <a:t>Design requirements and goals</a:t>
          </a:r>
        </a:p>
      </dgm:t>
    </dgm:pt>
    <dgm:pt modelId="{20ABB3E9-AF23-4BF9-8FA5-854AD14B1275}" type="parTrans" cxnId="{9E1B69A3-ACC3-4C07-8C20-24C3F5308627}">
      <dgm:prSet/>
      <dgm:spPr/>
      <dgm:t>
        <a:bodyPr/>
        <a:lstStyle/>
        <a:p>
          <a:endParaRPr lang="en-US"/>
        </a:p>
      </dgm:t>
    </dgm:pt>
    <dgm:pt modelId="{B917F6B8-B62F-4B89-AA51-D88938360715}" type="sibTrans" cxnId="{9E1B69A3-ACC3-4C07-8C20-24C3F5308627}">
      <dgm:prSet/>
      <dgm:spPr/>
      <dgm:t>
        <a:bodyPr/>
        <a:lstStyle/>
        <a:p>
          <a:endParaRPr lang="en-US"/>
        </a:p>
      </dgm:t>
    </dgm:pt>
    <dgm:pt modelId="{DA819FF8-FEB2-415D-90CA-F6246A4E53D3}">
      <dgm:prSet phldrT="[Text]"/>
      <dgm:spPr/>
      <dgm:t>
        <a:bodyPr/>
        <a:lstStyle/>
        <a:p>
          <a:r>
            <a:rPr lang="en-US"/>
            <a:t>AI Generates Designs; checks requirements and fabrication</a:t>
          </a:r>
        </a:p>
      </dgm:t>
    </dgm:pt>
    <dgm:pt modelId="{909EEFF5-D586-4FEE-82D0-C4657C64809C}" type="parTrans" cxnId="{89CAC0E6-5D22-4D4A-87EA-AA534F7CBBB5}">
      <dgm:prSet/>
      <dgm:spPr/>
      <dgm:t>
        <a:bodyPr/>
        <a:lstStyle/>
        <a:p>
          <a:endParaRPr lang="en-US"/>
        </a:p>
      </dgm:t>
    </dgm:pt>
    <dgm:pt modelId="{459DE43A-7F14-4331-BC83-62B44BAA29CB}" type="sibTrans" cxnId="{89CAC0E6-5D22-4D4A-87EA-AA534F7CBBB5}">
      <dgm:prSet/>
      <dgm:spPr/>
      <dgm:t>
        <a:bodyPr/>
        <a:lstStyle/>
        <a:p>
          <a:endParaRPr lang="en-US"/>
        </a:p>
      </dgm:t>
    </dgm:pt>
    <dgm:pt modelId="{B78F253F-F610-4FF9-8731-AFE7D5EBDF59}">
      <dgm:prSet phldrT="[Text]"/>
      <dgm:spPr/>
      <dgm:t>
        <a:bodyPr/>
        <a:lstStyle/>
        <a:p>
          <a:r>
            <a:rPr lang="en-US"/>
            <a:t>Digital Manufacturing</a:t>
          </a:r>
        </a:p>
      </dgm:t>
    </dgm:pt>
    <dgm:pt modelId="{7B701F9E-DB4C-4585-AE35-CA0311B28E62}" type="parTrans" cxnId="{A51105C9-8674-45A3-8BB3-41488CE0F928}">
      <dgm:prSet/>
      <dgm:spPr/>
      <dgm:t>
        <a:bodyPr/>
        <a:lstStyle/>
        <a:p>
          <a:endParaRPr lang="en-US"/>
        </a:p>
      </dgm:t>
    </dgm:pt>
    <dgm:pt modelId="{95B01610-C3DF-4085-8410-EB39E51A4D5D}" type="sibTrans" cxnId="{A51105C9-8674-45A3-8BB3-41488CE0F928}">
      <dgm:prSet/>
      <dgm:spPr/>
      <dgm:t>
        <a:bodyPr/>
        <a:lstStyle/>
        <a:p>
          <a:endParaRPr lang="en-US"/>
        </a:p>
      </dgm:t>
    </dgm:pt>
    <dgm:pt modelId="{AFE36712-00FE-4E4D-BB2F-24BFBDB2B6FB}">
      <dgm:prSet phldrT="[Text]"/>
      <dgm:spPr/>
      <dgm:t>
        <a:bodyPr/>
        <a:lstStyle/>
        <a:p>
          <a:r>
            <a:rPr lang="en-US"/>
            <a:t>Inspection</a:t>
          </a:r>
        </a:p>
      </dgm:t>
    </dgm:pt>
    <dgm:pt modelId="{585C6356-6124-49C4-B0B0-88B94D94B499}" type="parTrans" cxnId="{613BB57B-2E17-449F-BF5F-1810423F5F7C}">
      <dgm:prSet/>
      <dgm:spPr/>
      <dgm:t>
        <a:bodyPr/>
        <a:lstStyle/>
        <a:p>
          <a:endParaRPr lang="en-US"/>
        </a:p>
      </dgm:t>
    </dgm:pt>
    <dgm:pt modelId="{33E4BC51-AB5C-4D24-8336-A7BBC33A228D}" type="sibTrans" cxnId="{613BB57B-2E17-449F-BF5F-1810423F5F7C}">
      <dgm:prSet/>
      <dgm:spPr/>
      <dgm:t>
        <a:bodyPr/>
        <a:lstStyle/>
        <a:p>
          <a:endParaRPr lang="en-US"/>
        </a:p>
      </dgm:t>
    </dgm:pt>
    <dgm:pt modelId="{01569CB9-D187-4ACB-98E1-B5546E77159C}">
      <dgm:prSet phldrT="[Text]"/>
      <dgm:spPr/>
      <dgm:t>
        <a:bodyPr/>
        <a:lstStyle/>
        <a:p>
          <a:r>
            <a:rPr lang="en-US"/>
            <a:t>Qualification</a:t>
          </a:r>
        </a:p>
      </dgm:t>
    </dgm:pt>
    <dgm:pt modelId="{69D82E81-7ED6-4EBE-B85E-36DA67E5C8E7}" type="parTrans" cxnId="{8991DC58-D893-43C8-BB03-82D15E86CF03}">
      <dgm:prSet/>
      <dgm:spPr/>
      <dgm:t>
        <a:bodyPr/>
        <a:lstStyle/>
        <a:p>
          <a:endParaRPr lang="en-US"/>
        </a:p>
      </dgm:t>
    </dgm:pt>
    <dgm:pt modelId="{96BF0C6A-D731-4920-84A8-E835992C55E4}" type="sibTrans" cxnId="{8991DC58-D893-43C8-BB03-82D15E86CF03}">
      <dgm:prSet/>
      <dgm:spPr/>
      <dgm:t>
        <a:bodyPr/>
        <a:lstStyle/>
        <a:p>
          <a:endParaRPr lang="en-US"/>
        </a:p>
      </dgm:t>
    </dgm:pt>
    <dgm:pt modelId="{5B002E45-A057-4FAC-91D4-1C782C4FD7DE}">
      <dgm:prSet phldrT="[Text]"/>
      <dgm:spPr/>
      <dgm:t>
        <a:bodyPr/>
        <a:lstStyle/>
        <a:p>
          <a:r>
            <a:rPr lang="en-US"/>
            <a:t>Flight</a:t>
          </a:r>
        </a:p>
      </dgm:t>
    </dgm:pt>
    <dgm:pt modelId="{ED820854-DE0F-4D4C-8C16-DCD45F950DF6}" type="parTrans" cxnId="{870520BB-A7C9-4D64-A28A-3722D1944D44}">
      <dgm:prSet/>
      <dgm:spPr/>
      <dgm:t>
        <a:bodyPr/>
        <a:lstStyle/>
        <a:p>
          <a:endParaRPr lang="en-US"/>
        </a:p>
      </dgm:t>
    </dgm:pt>
    <dgm:pt modelId="{4B53FF62-2889-4B8E-A797-1C5AE57D6774}" type="sibTrans" cxnId="{870520BB-A7C9-4D64-A28A-3722D1944D44}">
      <dgm:prSet/>
      <dgm:spPr/>
      <dgm:t>
        <a:bodyPr/>
        <a:lstStyle/>
        <a:p>
          <a:endParaRPr lang="en-US"/>
        </a:p>
      </dgm:t>
    </dgm:pt>
    <dgm:pt modelId="{0F1B8578-705B-4A07-B8F9-C53122CF5515}" type="pres">
      <dgm:prSet presAssocID="{B15C789F-88AB-479B-8F9A-F714AFBCEF7D}" presName="Name0" presStyleCnt="0">
        <dgm:presLayoutVars>
          <dgm:dir/>
          <dgm:resizeHandles val="exact"/>
        </dgm:presLayoutVars>
      </dgm:prSet>
      <dgm:spPr/>
    </dgm:pt>
    <dgm:pt modelId="{A4E5ACC6-02EC-412F-8A22-C7C47F4EF7BA}" type="pres">
      <dgm:prSet presAssocID="{592E3957-17C2-4DB4-9429-64EB850A89D4}" presName="node" presStyleLbl="node1" presStyleIdx="0" presStyleCnt="6">
        <dgm:presLayoutVars>
          <dgm:bulletEnabled val="1"/>
        </dgm:presLayoutVars>
      </dgm:prSet>
      <dgm:spPr/>
    </dgm:pt>
    <dgm:pt modelId="{0A4F390E-199C-40BD-B089-11D8B8A9F253}" type="pres">
      <dgm:prSet presAssocID="{B917F6B8-B62F-4B89-AA51-D88938360715}" presName="sibTrans" presStyleLbl="sibTrans2D1" presStyleIdx="0" presStyleCnt="5"/>
      <dgm:spPr/>
    </dgm:pt>
    <dgm:pt modelId="{44EF1979-2190-48CF-8EDE-7E9EAD73B0AC}" type="pres">
      <dgm:prSet presAssocID="{B917F6B8-B62F-4B89-AA51-D88938360715}" presName="connectorText" presStyleLbl="sibTrans2D1" presStyleIdx="0" presStyleCnt="5"/>
      <dgm:spPr/>
    </dgm:pt>
    <dgm:pt modelId="{03F5E34A-6852-482A-A861-85FA0FAD9C81}" type="pres">
      <dgm:prSet presAssocID="{DA819FF8-FEB2-415D-90CA-F6246A4E53D3}" presName="node" presStyleLbl="node1" presStyleIdx="1" presStyleCnt="6">
        <dgm:presLayoutVars>
          <dgm:bulletEnabled val="1"/>
        </dgm:presLayoutVars>
      </dgm:prSet>
      <dgm:spPr/>
    </dgm:pt>
    <dgm:pt modelId="{5BA5BD8F-5E1A-4BB5-9D96-9D30B57B937C}" type="pres">
      <dgm:prSet presAssocID="{459DE43A-7F14-4331-BC83-62B44BAA29CB}" presName="sibTrans" presStyleLbl="sibTrans2D1" presStyleIdx="1" presStyleCnt="5"/>
      <dgm:spPr/>
    </dgm:pt>
    <dgm:pt modelId="{796A9712-60C2-4040-800F-5CF1FBDDD837}" type="pres">
      <dgm:prSet presAssocID="{459DE43A-7F14-4331-BC83-62B44BAA29CB}" presName="connectorText" presStyleLbl="sibTrans2D1" presStyleIdx="1" presStyleCnt="5"/>
      <dgm:spPr/>
    </dgm:pt>
    <dgm:pt modelId="{93B96059-B06C-4468-B8B7-892A4D392BCB}" type="pres">
      <dgm:prSet presAssocID="{B78F253F-F610-4FF9-8731-AFE7D5EBDF59}" presName="node" presStyleLbl="node1" presStyleIdx="2" presStyleCnt="6">
        <dgm:presLayoutVars>
          <dgm:bulletEnabled val="1"/>
        </dgm:presLayoutVars>
      </dgm:prSet>
      <dgm:spPr/>
    </dgm:pt>
    <dgm:pt modelId="{C7B8D9EB-C5F2-4B3E-BF09-955A55D64205}" type="pres">
      <dgm:prSet presAssocID="{95B01610-C3DF-4085-8410-EB39E51A4D5D}" presName="sibTrans" presStyleLbl="sibTrans2D1" presStyleIdx="2" presStyleCnt="5"/>
      <dgm:spPr/>
    </dgm:pt>
    <dgm:pt modelId="{51769556-9C21-45ED-A716-50731D17FEFA}" type="pres">
      <dgm:prSet presAssocID="{95B01610-C3DF-4085-8410-EB39E51A4D5D}" presName="connectorText" presStyleLbl="sibTrans2D1" presStyleIdx="2" presStyleCnt="5"/>
      <dgm:spPr/>
    </dgm:pt>
    <dgm:pt modelId="{BE434470-8472-41D5-8661-3538D7EEEE35}" type="pres">
      <dgm:prSet presAssocID="{AFE36712-00FE-4E4D-BB2F-24BFBDB2B6FB}" presName="node" presStyleLbl="node1" presStyleIdx="3" presStyleCnt="6">
        <dgm:presLayoutVars>
          <dgm:bulletEnabled val="1"/>
        </dgm:presLayoutVars>
      </dgm:prSet>
      <dgm:spPr/>
    </dgm:pt>
    <dgm:pt modelId="{689AE381-684F-4A50-A666-41808595523E}" type="pres">
      <dgm:prSet presAssocID="{33E4BC51-AB5C-4D24-8336-A7BBC33A228D}" presName="sibTrans" presStyleLbl="sibTrans2D1" presStyleIdx="3" presStyleCnt="5"/>
      <dgm:spPr/>
    </dgm:pt>
    <dgm:pt modelId="{1E2246DC-EB43-4C4A-8DA1-BA2882C56401}" type="pres">
      <dgm:prSet presAssocID="{33E4BC51-AB5C-4D24-8336-A7BBC33A228D}" presName="connectorText" presStyleLbl="sibTrans2D1" presStyleIdx="3" presStyleCnt="5"/>
      <dgm:spPr/>
    </dgm:pt>
    <dgm:pt modelId="{CBE76D8C-75A0-4A52-8F43-A87D88EAF6BA}" type="pres">
      <dgm:prSet presAssocID="{01569CB9-D187-4ACB-98E1-B5546E77159C}" presName="node" presStyleLbl="node1" presStyleIdx="4" presStyleCnt="6">
        <dgm:presLayoutVars>
          <dgm:bulletEnabled val="1"/>
        </dgm:presLayoutVars>
      </dgm:prSet>
      <dgm:spPr/>
    </dgm:pt>
    <dgm:pt modelId="{67535BAD-3868-4F93-AB6C-5A8C0BADFB33}" type="pres">
      <dgm:prSet presAssocID="{96BF0C6A-D731-4920-84A8-E835992C55E4}" presName="sibTrans" presStyleLbl="sibTrans2D1" presStyleIdx="4" presStyleCnt="5"/>
      <dgm:spPr/>
    </dgm:pt>
    <dgm:pt modelId="{69998DD9-FDAA-4038-BD3F-8141BDD10D1C}" type="pres">
      <dgm:prSet presAssocID="{96BF0C6A-D731-4920-84A8-E835992C55E4}" presName="connectorText" presStyleLbl="sibTrans2D1" presStyleIdx="4" presStyleCnt="5"/>
      <dgm:spPr/>
    </dgm:pt>
    <dgm:pt modelId="{3A4F9EF5-0105-41B5-A278-0D60AAAD1075}" type="pres">
      <dgm:prSet presAssocID="{5B002E45-A057-4FAC-91D4-1C782C4FD7DE}" presName="node" presStyleLbl="node1" presStyleIdx="5" presStyleCnt="6">
        <dgm:presLayoutVars>
          <dgm:bulletEnabled val="1"/>
        </dgm:presLayoutVars>
      </dgm:prSet>
      <dgm:spPr/>
    </dgm:pt>
  </dgm:ptLst>
  <dgm:cxnLst>
    <dgm:cxn modelId="{DC297121-21CF-457A-936B-193FE1DF0DED}" type="presOf" srcId="{01569CB9-D187-4ACB-98E1-B5546E77159C}" destId="{CBE76D8C-75A0-4A52-8F43-A87D88EAF6BA}" srcOrd="0" destOrd="0" presId="urn:microsoft.com/office/officeart/2005/8/layout/process1"/>
    <dgm:cxn modelId="{4D3FE531-72F6-44EE-AA9A-6B8831383013}" type="presOf" srcId="{95B01610-C3DF-4085-8410-EB39E51A4D5D}" destId="{C7B8D9EB-C5F2-4B3E-BF09-955A55D64205}" srcOrd="0" destOrd="0" presId="urn:microsoft.com/office/officeart/2005/8/layout/process1"/>
    <dgm:cxn modelId="{DBD3D140-DB05-4CA7-9CF8-C4E6FFEA9894}" type="presOf" srcId="{96BF0C6A-D731-4920-84A8-E835992C55E4}" destId="{69998DD9-FDAA-4038-BD3F-8141BDD10D1C}" srcOrd="1" destOrd="0" presId="urn:microsoft.com/office/officeart/2005/8/layout/process1"/>
    <dgm:cxn modelId="{77E34762-0AEB-457A-8A14-D1E2FE0F8455}" type="presOf" srcId="{33E4BC51-AB5C-4D24-8336-A7BBC33A228D}" destId="{1E2246DC-EB43-4C4A-8DA1-BA2882C56401}" srcOrd="1" destOrd="0" presId="urn:microsoft.com/office/officeart/2005/8/layout/process1"/>
    <dgm:cxn modelId="{C4D22845-B3E5-480F-81BE-611E3DAA96CE}" type="presOf" srcId="{AFE36712-00FE-4E4D-BB2F-24BFBDB2B6FB}" destId="{BE434470-8472-41D5-8661-3538D7EEEE35}" srcOrd="0" destOrd="0" presId="urn:microsoft.com/office/officeart/2005/8/layout/process1"/>
    <dgm:cxn modelId="{0F3E5166-AD1B-4848-823D-8E53F033EEAB}" type="presOf" srcId="{459DE43A-7F14-4331-BC83-62B44BAA29CB}" destId="{796A9712-60C2-4040-800F-5CF1FBDDD837}" srcOrd="1" destOrd="0" presId="urn:microsoft.com/office/officeart/2005/8/layout/process1"/>
    <dgm:cxn modelId="{BFB77D6D-93BA-477D-AE88-DAD1D2E0B84F}" type="presOf" srcId="{5B002E45-A057-4FAC-91D4-1C782C4FD7DE}" destId="{3A4F9EF5-0105-41B5-A278-0D60AAAD1075}" srcOrd="0" destOrd="0" presId="urn:microsoft.com/office/officeart/2005/8/layout/process1"/>
    <dgm:cxn modelId="{8991DC58-D893-43C8-BB03-82D15E86CF03}" srcId="{B15C789F-88AB-479B-8F9A-F714AFBCEF7D}" destId="{01569CB9-D187-4ACB-98E1-B5546E77159C}" srcOrd="4" destOrd="0" parTransId="{69D82E81-7ED6-4EBE-B85E-36DA67E5C8E7}" sibTransId="{96BF0C6A-D731-4920-84A8-E835992C55E4}"/>
    <dgm:cxn modelId="{613BB57B-2E17-449F-BF5F-1810423F5F7C}" srcId="{B15C789F-88AB-479B-8F9A-F714AFBCEF7D}" destId="{AFE36712-00FE-4E4D-BB2F-24BFBDB2B6FB}" srcOrd="3" destOrd="0" parTransId="{585C6356-6124-49C4-B0B0-88B94D94B499}" sibTransId="{33E4BC51-AB5C-4D24-8336-A7BBC33A228D}"/>
    <dgm:cxn modelId="{9E1B69A3-ACC3-4C07-8C20-24C3F5308627}" srcId="{B15C789F-88AB-479B-8F9A-F714AFBCEF7D}" destId="{592E3957-17C2-4DB4-9429-64EB850A89D4}" srcOrd="0" destOrd="0" parTransId="{20ABB3E9-AF23-4BF9-8FA5-854AD14B1275}" sibTransId="{B917F6B8-B62F-4B89-AA51-D88938360715}"/>
    <dgm:cxn modelId="{36E0C6AF-C4E8-43AC-AB1D-84399A342A44}" type="presOf" srcId="{B917F6B8-B62F-4B89-AA51-D88938360715}" destId="{0A4F390E-199C-40BD-B089-11D8B8A9F253}" srcOrd="0" destOrd="0" presId="urn:microsoft.com/office/officeart/2005/8/layout/process1"/>
    <dgm:cxn modelId="{870520BB-A7C9-4D64-A28A-3722D1944D44}" srcId="{B15C789F-88AB-479B-8F9A-F714AFBCEF7D}" destId="{5B002E45-A057-4FAC-91D4-1C782C4FD7DE}" srcOrd="5" destOrd="0" parTransId="{ED820854-DE0F-4D4C-8C16-DCD45F950DF6}" sibTransId="{4B53FF62-2889-4B8E-A797-1C5AE57D6774}"/>
    <dgm:cxn modelId="{627F94BB-0CE0-4206-B28C-BBEEF260E156}" type="presOf" srcId="{B15C789F-88AB-479B-8F9A-F714AFBCEF7D}" destId="{0F1B8578-705B-4A07-B8F9-C53122CF5515}" srcOrd="0" destOrd="0" presId="urn:microsoft.com/office/officeart/2005/8/layout/process1"/>
    <dgm:cxn modelId="{E6BBAFBB-DCF2-4B0A-909A-ED281E1FE776}" type="presOf" srcId="{96BF0C6A-D731-4920-84A8-E835992C55E4}" destId="{67535BAD-3868-4F93-AB6C-5A8C0BADFB33}" srcOrd="0" destOrd="0" presId="urn:microsoft.com/office/officeart/2005/8/layout/process1"/>
    <dgm:cxn modelId="{DFD5EFBB-5B32-4AAF-91D6-26C509193283}" type="presOf" srcId="{95B01610-C3DF-4085-8410-EB39E51A4D5D}" destId="{51769556-9C21-45ED-A716-50731D17FEFA}" srcOrd="1" destOrd="0" presId="urn:microsoft.com/office/officeart/2005/8/layout/process1"/>
    <dgm:cxn modelId="{789150C4-961C-4CE5-B259-620BF64B3304}" type="presOf" srcId="{33E4BC51-AB5C-4D24-8336-A7BBC33A228D}" destId="{689AE381-684F-4A50-A666-41808595523E}" srcOrd="0" destOrd="0" presId="urn:microsoft.com/office/officeart/2005/8/layout/process1"/>
    <dgm:cxn modelId="{93EECBC4-1281-4313-89C7-A0BA818E99E9}" type="presOf" srcId="{592E3957-17C2-4DB4-9429-64EB850A89D4}" destId="{A4E5ACC6-02EC-412F-8A22-C7C47F4EF7BA}" srcOrd="0" destOrd="0" presId="urn:microsoft.com/office/officeart/2005/8/layout/process1"/>
    <dgm:cxn modelId="{FE33BBC6-9AEE-450F-A342-002C8163ECCA}" type="presOf" srcId="{DA819FF8-FEB2-415D-90CA-F6246A4E53D3}" destId="{03F5E34A-6852-482A-A861-85FA0FAD9C81}" srcOrd="0" destOrd="0" presId="urn:microsoft.com/office/officeart/2005/8/layout/process1"/>
    <dgm:cxn modelId="{A51105C9-8674-45A3-8BB3-41488CE0F928}" srcId="{B15C789F-88AB-479B-8F9A-F714AFBCEF7D}" destId="{B78F253F-F610-4FF9-8731-AFE7D5EBDF59}" srcOrd="2" destOrd="0" parTransId="{7B701F9E-DB4C-4585-AE35-CA0311B28E62}" sibTransId="{95B01610-C3DF-4085-8410-EB39E51A4D5D}"/>
    <dgm:cxn modelId="{732299DD-3525-4214-B387-C43F43318B45}" type="presOf" srcId="{459DE43A-7F14-4331-BC83-62B44BAA29CB}" destId="{5BA5BD8F-5E1A-4BB5-9D96-9D30B57B937C}" srcOrd="0" destOrd="0" presId="urn:microsoft.com/office/officeart/2005/8/layout/process1"/>
    <dgm:cxn modelId="{89CAC0E6-5D22-4D4A-87EA-AA534F7CBBB5}" srcId="{B15C789F-88AB-479B-8F9A-F714AFBCEF7D}" destId="{DA819FF8-FEB2-415D-90CA-F6246A4E53D3}" srcOrd="1" destOrd="0" parTransId="{909EEFF5-D586-4FEE-82D0-C4657C64809C}" sibTransId="{459DE43A-7F14-4331-BC83-62B44BAA29CB}"/>
    <dgm:cxn modelId="{6A5D9AE8-7C17-4561-9073-193C7C345D3C}" type="presOf" srcId="{B917F6B8-B62F-4B89-AA51-D88938360715}" destId="{44EF1979-2190-48CF-8EDE-7E9EAD73B0AC}" srcOrd="1" destOrd="0" presId="urn:microsoft.com/office/officeart/2005/8/layout/process1"/>
    <dgm:cxn modelId="{8A3B0EF4-B702-489C-B3C1-6A0E0E415461}" type="presOf" srcId="{B78F253F-F610-4FF9-8731-AFE7D5EBDF59}" destId="{93B96059-B06C-4468-B8B7-892A4D392BCB}" srcOrd="0" destOrd="0" presId="urn:microsoft.com/office/officeart/2005/8/layout/process1"/>
    <dgm:cxn modelId="{A28C0616-268D-4EC6-9B46-89D0C34E841E}" type="presParOf" srcId="{0F1B8578-705B-4A07-B8F9-C53122CF5515}" destId="{A4E5ACC6-02EC-412F-8A22-C7C47F4EF7BA}" srcOrd="0" destOrd="0" presId="urn:microsoft.com/office/officeart/2005/8/layout/process1"/>
    <dgm:cxn modelId="{61138223-9F39-447C-A987-2EDE58E0F09A}" type="presParOf" srcId="{0F1B8578-705B-4A07-B8F9-C53122CF5515}" destId="{0A4F390E-199C-40BD-B089-11D8B8A9F253}" srcOrd="1" destOrd="0" presId="urn:microsoft.com/office/officeart/2005/8/layout/process1"/>
    <dgm:cxn modelId="{7A1ACF55-3196-442D-A135-EF40F496A92F}" type="presParOf" srcId="{0A4F390E-199C-40BD-B089-11D8B8A9F253}" destId="{44EF1979-2190-48CF-8EDE-7E9EAD73B0AC}" srcOrd="0" destOrd="0" presId="urn:microsoft.com/office/officeart/2005/8/layout/process1"/>
    <dgm:cxn modelId="{0521A6FB-87FB-4425-9D5D-351CC7C01187}" type="presParOf" srcId="{0F1B8578-705B-4A07-B8F9-C53122CF5515}" destId="{03F5E34A-6852-482A-A861-85FA0FAD9C81}" srcOrd="2" destOrd="0" presId="urn:microsoft.com/office/officeart/2005/8/layout/process1"/>
    <dgm:cxn modelId="{E1596E4E-CB1A-4083-A8BC-70952ED171BB}" type="presParOf" srcId="{0F1B8578-705B-4A07-B8F9-C53122CF5515}" destId="{5BA5BD8F-5E1A-4BB5-9D96-9D30B57B937C}" srcOrd="3" destOrd="0" presId="urn:microsoft.com/office/officeart/2005/8/layout/process1"/>
    <dgm:cxn modelId="{7C38C5B3-F8FA-4527-9515-D1D2D4DE6630}" type="presParOf" srcId="{5BA5BD8F-5E1A-4BB5-9D96-9D30B57B937C}" destId="{796A9712-60C2-4040-800F-5CF1FBDDD837}" srcOrd="0" destOrd="0" presId="urn:microsoft.com/office/officeart/2005/8/layout/process1"/>
    <dgm:cxn modelId="{E4314A5A-A337-472F-B118-C72AD853E516}" type="presParOf" srcId="{0F1B8578-705B-4A07-B8F9-C53122CF5515}" destId="{93B96059-B06C-4468-B8B7-892A4D392BCB}" srcOrd="4" destOrd="0" presId="urn:microsoft.com/office/officeart/2005/8/layout/process1"/>
    <dgm:cxn modelId="{4152FDA5-8F6C-48C8-A232-AFBB9AD4C3A0}" type="presParOf" srcId="{0F1B8578-705B-4A07-B8F9-C53122CF5515}" destId="{C7B8D9EB-C5F2-4B3E-BF09-955A55D64205}" srcOrd="5" destOrd="0" presId="urn:microsoft.com/office/officeart/2005/8/layout/process1"/>
    <dgm:cxn modelId="{89C2A04E-6374-4CC1-AE3A-EA605A2A218B}" type="presParOf" srcId="{C7B8D9EB-C5F2-4B3E-BF09-955A55D64205}" destId="{51769556-9C21-45ED-A716-50731D17FEFA}" srcOrd="0" destOrd="0" presId="urn:microsoft.com/office/officeart/2005/8/layout/process1"/>
    <dgm:cxn modelId="{58B8B1CA-1904-42C9-87D3-90AC73B4875D}" type="presParOf" srcId="{0F1B8578-705B-4A07-B8F9-C53122CF5515}" destId="{BE434470-8472-41D5-8661-3538D7EEEE35}" srcOrd="6" destOrd="0" presId="urn:microsoft.com/office/officeart/2005/8/layout/process1"/>
    <dgm:cxn modelId="{3BC170C2-A2A7-4357-BAB2-C151A944A550}" type="presParOf" srcId="{0F1B8578-705B-4A07-B8F9-C53122CF5515}" destId="{689AE381-684F-4A50-A666-41808595523E}" srcOrd="7" destOrd="0" presId="urn:microsoft.com/office/officeart/2005/8/layout/process1"/>
    <dgm:cxn modelId="{D0A34ED6-F551-4F70-9742-27E2501B3E4F}" type="presParOf" srcId="{689AE381-684F-4A50-A666-41808595523E}" destId="{1E2246DC-EB43-4C4A-8DA1-BA2882C56401}" srcOrd="0" destOrd="0" presId="urn:microsoft.com/office/officeart/2005/8/layout/process1"/>
    <dgm:cxn modelId="{0FE63EE1-1DEB-4D7D-9B3D-0215BD5EE25E}" type="presParOf" srcId="{0F1B8578-705B-4A07-B8F9-C53122CF5515}" destId="{CBE76D8C-75A0-4A52-8F43-A87D88EAF6BA}" srcOrd="8" destOrd="0" presId="urn:microsoft.com/office/officeart/2005/8/layout/process1"/>
    <dgm:cxn modelId="{705E7884-5677-4841-A4CD-5B0C8BD78A31}" type="presParOf" srcId="{0F1B8578-705B-4A07-B8F9-C53122CF5515}" destId="{67535BAD-3868-4F93-AB6C-5A8C0BADFB33}" srcOrd="9" destOrd="0" presId="urn:microsoft.com/office/officeart/2005/8/layout/process1"/>
    <dgm:cxn modelId="{AEE17C2C-DB67-4205-86FA-049D3F1454AB}" type="presParOf" srcId="{67535BAD-3868-4F93-AB6C-5A8C0BADFB33}" destId="{69998DD9-FDAA-4038-BD3F-8141BDD10D1C}" srcOrd="0" destOrd="0" presId="urn:microsoft.com/office/officeart/2005/8/layout/process1"/>
    <dgm:cxn modelId="{8300C5A3-5B7A-45A0-988A-7BD14ABE421E}" type="presParOf" srcId="{0F1B8578-705B-4A07-B8F9-C53122CF5515}" destId="{3A4F9EF5-0105-41B5-A278-0D60AAAD1075}" srcOrd="10"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5C789F-88AB-479B-8F9A-F714AFBCEF7D}" type="doc">
      <dgm:prSet loTypeId="urn:microsoft.com/office/officeart/2005/8/layout/process1" loCatId="process" qsTypeId="urn:microsoft.com/office/officeart/2005/8/quickstyle/simple3" qsCatId="simple" csTypeId="urn:microsoft.com/office/officeart/2005/8/colors/accent1_2" csCatId="accent1" phldr="1"/>
      <dgm:spPr/>
    </dgm:pt>
    <dgm:pt modelId="{592E3957-17C2-4DB4-9429-64EB850A89D4}">
      <dgm:prSet phldrT="[Text]"/>
      <dgm:spPr/>
      <dgm:t>
        <a:bodyPr/>
        <a:lstStyle/>
        <a:p>
          <a:r>
            <a:rPr lang="en-US"/>
            <a:t>User inputs</a:t>
          </a:r>
        </a:p>
      </dgm:t>
    </dgm:pt>
    <dgm:pt modelId="{20ABB3E9-AF23-4BF9-8FA5-854AD14B1275}" type="parTrans" cxnId="{9E1B69A3-ACC3-4C07-8C20-24C3F5308627}">
      <dgm:prSet/>
      <dgm:spPr/>
      <dgm:t>
        <a:bodyPr/>
        <a:lstStyle/>
        <a:p>
          <a:endParaRPr lang="en-US"/>
        </a:p>
      </dgm:t>
    </dgm:pt>
    <dgm:pt modelId="{B917F6B8-B62F-4B89-AA51-D88938360715}" type="sibTrans" cxnId="{9E1B69A3-ACC3-4C07-8C20-24C3F5308627}">
      <dgm:prSet/>
      <dgm:spPr/>
      <dgm:t>
        <a:bodyPr/>
        <a:lstStyle/>
        <a:p>
          <a:endParaRPr lang="en-US"/>
        </a:p>
      </dgm:t>
    </dgm:pt>
    <dgm:pt modelId="{DA819FF8-FEB2-415D-90CA-F6246A4E53D3}">
      <dgm:prSet phldrT="[Text]"/>
      <dgm:spPr/>
      <dgm:t>
        <a:bodyPr/>
        <a:lstStyle/>
        <a:p>
          <a:r>
            <a:rPr lang="en-US" dirty="0"/>
            <a:t>Create voxel mesh of design space</a:t>
          </a:r>
        </a:p>
      </dgm:t>
    </dgm:pt>
    <dgm:pt modelId="{909EEFF5-D586-4FEE-82D0-C4657C64809C}" type="parTrans" cxnId="{89CAC0E6-5D22-4D4A-87EA-AA534F7CBBB5}">
      <dgm:prSet/>
      <dgm:spPr/>
      <dgm:t>
        <a:bodyPr/>
        <a:lstStyle/>
        <a:p>
          <a:endParaRPr lang="en-US"/>
        </a:p>
      </dgm:t>
    </dgm:pt>
    <dgm:pt modelId="{459DE43A-7F14-4331-BC83-62B44BAA29CB}" type="sibTrans" cxnId="{89CAC0E6-5D22-4D4A-87EA-AA534F7CBBB5}">
      <dgm:prSet/>
      <dgm:spPr/>
      <dgm:t>
        <a:bodyPr/>
        <a:lstStyle/>
        <a:p>
          <a:endParaRPr lang="en-US"/>
        </a:p>
      </dgm:t>
    </dgm:pt>
    <dgm:pt modelId="{0E68AE1C-A2AE-4932-8101-D1379C9786E8}">
      <dgm:prSet phldrT="[Text]"/>
      <dgm:spPr/>
      <dgm:t>
        <a:bodyPr/>
        <a:lstStyle/>
        <a:p>
          <a:r>
            <a:rPr lang="en-US"/>
            <a:t>Run Topology Optimization</a:t>
          </a:r>
        </a:p>
      </dgm:t>
    </dgm:pt>
    <dgm:pt modelId="{FA3F4318-EEE7-472C-8578-E26F2C13DD7B}" type="parTrans" cxnId="{2EE3B62A-5C5A-47CC-91C4-2B4B8B566A97}">
      <dgm:prSet/>
      <dgm:spPr/>
      <dgm:t>
        <a:bodyPr/>
        <a:lstStyle/>
        <a:p>
          <a:endParaRPr lang="en-US"/>
        </a:p>
      </dgm:t>
    </dgm:pt>
    <dgm:pt modelId="{E98CEF4E-629A-4A4F-B784-1050C4B6BD96}" type="sibTrans" cxnId="{2EE3B62A-5C5A-47CC-91C4-2B4B8B566A97}">
      <dgm:prSet/>
      <dgm:spPr/>
      <dgm:t>
        <a:bodyPr/>
        <a:lstStyle/>
        <a:p>
          <a:endParaRPr lang="en-US"/>
        </a:p>
      </dgm:t>
    </dgm:pt>
    <dgm:pt modelId="{8C7D80D6-4943-41B2-AF32-4BDDD0306E26}">
      <dgm:prSet phldrT="[Text]"/>
      <dgm:spPr/>
      <dgm:t>
        <a:bodyPr/>
        <a:lstStyle/>
        <a:p>
          <a:r>
            <a:rPr lang="en-US"/>
            <a:t>Output results for user review</a:t>
          </a:r>
        </a:p>
      </dgm:t>
    </dgm:pt>
    <dgm:pt modelId="{0CCFB7C1-B33D-40F4-8361-57F53F71EDC5}" type="parTrans" cxnId="{E14A34F6-2732-48DE-B99B-8F0EC469A799}">
      <dgm:prSet/>
      <dgm:spPr/>
      <dgm:t>
        <a:bodyPr/>
        <a:lstStyle/>
        <a:p>
          <a:endParaRPr lang="en-US"/>
        </a:p>
      </dgm:t>
    </dgm:pt>
    <dgm:pt modelId="{52291449-71AD-4B09-8D1B-E7EC07392531}" type="sibTrans" cxnId="{E14A34F6-2732-48DE-B99B-8F0EC469A799}">
      <dgm:prSet/>
      <dgm:spPr/>
      <dgm:t>
        <a:bodyPr/>
        <a:lstStyle/>
        <a:p>
          <a:endParaRPr lang="en-US"/>
        </a:p>
      </dgm:t>
    </dgm:pt>
    <dgm:pt modelId="{410BF933-F757-4200-B010-C9D3FDFB8EC8}">
      <dgm:prSet phldrT="[Text]"/>
      <dgm:spPr/>
      <dgm:t>
        <a:bodyPr/>
        <a:lstStyle/>
        <a:p>
          <a:r>
            <a:rPr lang="en-US"/>
            <a:t>Reconstruct CAD model of selected outputs</a:t>
          </a:r>
        </a:p>
      </dgm:t>
    </dgm:pt>
    <dgm:pt modelId="{2510AB2F-BE27-405F-BD50-BF32BBB92255}" type="parTrans" cxnId="{D6516C00-FA8F-4010-9DED-8BC195BE8888}">
      <dgm:prSet/>
      <dgm:spPr/>
      <dgm:t>
        <a:bodyPr/>
        <a:lstStyle/>
        <a:p>
          <a:endParaRPr lang="en-US"/>
        </a:p>
      </dgm:t>
    </dgm:pt>
    <dgm:pt modelId="{D958437E-91F1-4881-B9AB-E5E1CA79F61A}" type="sibTrans" cxnId="{D6516C00-FA8F-4010-9DED-8BC195BE8888}">
      <dgm:prSet/>
      <dgm:spPr/>
      <dgm:t>
        <a:bodyPr/>
        <a:lstStyle/>
        <a:p>
          <a:endParaRPr lang="en-US"/>
        </a:p>
      </dgm:t>
    </dgm:pt>
    <dgm:pt modelId="{0F1B8578-705B-4A07-B8F9-C53122CF5515}" type="pres">
      <dgm:prSet presAssocID="{B15C789F-88AB-479B-8F9A-F714AFBCEF7D}" presName="Name0" presStyleCnt="0">
        <dgm:presLayoutVars>
          <dgm:dir/>
          <dgm:resizeHandles val="exact"/>
        </dgm:presLayoutVars>
      </dgm:prSet>
      <dgm:spPr/>
    </dgm:pt>
    <dgm:pt modelId="{A4E5ACC6-02EC-412F-8A22-C7C47F4EF7BA}" type="pres">
      <dgm:prSet presAssocID="{592E3957-17C2-4DB4-9429-64EB850A89D4}" presName="node" presStyleLbl="node1" presStyleIdx="0" presStyleCnt="5">
        <dgm:presLayoutVars>
          <dgm:bulletEnabled val="1"/>
        </dgm:presLayoutVars>
      </dgm:prSet>
      <dgm:spPr/>
    </dgm:pt>
    <dgm:pt modelId="{0A4F390E-199C-40BD-B089-11D8B8A9F253}" type="pres">
      <dgm:prSet presAssocID="{B917F6B8-B62F-4B89-AA51-D88938360715}" presName="sibTrans" presStyleLbl="sibTrans2D1" presStyleIdx="0" presStyleCnt="4"/>
      <dgm:spPr/>
    </dgm:pt>
    <dgm:pt modelId="{44EF1979-2190-48CF-8EDE-7E9EAD73B0AC}" type="pres">
      <dgm:prSet presAssocID="{B917F6B8-B62F-4B89-AA51-D88938360715}" presName="connectorText" presStyleLbl="sibTrans2D1" presStyleIdx="0" presStyleCnt="4"/>
      <dgm:spPr/>
    </dgm:pt>
    <dgm:pt modelId="{03F5E34A-6852-482A-A861-85FA0FAD9C81}" type="pres">
      <dgm:prSet presAssocID="{DA819FF8-FEB2-415D-90CA-F6246A4E53D3}" presName="node" presStyleLbl="node1" presStyleIdx="1" presStyleCnt="5">
        <dgm:presLayoutVars>
          <dgm:bulletEnabled val="1"/>
        </dgm:presLayoutVars>
      </dgm:prSet>
      <dgm:spPr/>
    </dgm:pt>
    <dgm:pt modelId="{5BA5BD8F-5E1A-4BB5-9D96-9D30B57B937C}" type="pres">
      <dgm:prSet presAssocID="{459DE43A-7F14-4331-BC83-62B44BAA29CB}" presName="sibTrans" presStyleLbl="sibTrans2D1" presStyleIdx="1" presStyleCnt="4"/>
      <dgm:spPr/>
    </dgm:pt>
    <dgm:pt modelId="{796A9712-60C2-4040-800F-5CF1FBDDD837}" type="pres">
      <dgm:prSet presAssocID="{459DE43A-7F14-4331-BC83-62B44BAA29CB}" presName="connectorText" presStyleLbl="sibTrans2D1" presStyleIdx="1" presStyleCnt="4"/>
      <dgm:spPr/>
    </dgm:pt>
    <dgm:pt modelId="{27B6AC56-5FE6-4AB9-95D7-F0391C1910FD}" type="pres">
      <dgm:prSet presAssocID="{0E68AE1C-A2AE-4932-8101-D1379C9786E8}" presName="node" presStyleLbl="node1" presStyleIdx="2" presStyleCnt="5">
        <dgm:presLayoutVars>
          <dgm:bulletEnabled val="1"/>
        </dgm:presLayoutVars>
      </dgm:prSet>
      <dgm:spPr/>
    </dgm:pt>
    <dgm:pt modelId="{6FEEBC9D-F2E8-4686-9BFA-FDCDFEFC7D5B}" type="pres">
      <dgm:prSet presAssocID="{E98CEF4E-629A-4A4F-B784-1050C4B6BD96}" presName="sibTrans" presStyleLbl="sibTrans2D1" presStyleIdx="2" presStyleCnt="4"/>
      <dgm:spPr/>
    </dgm:pt>
    <dgm:pt modelId="{F5E0821F-77D3-412C-ABCE-CFDFD5F52EB5}" type="pres">
      <dgm:prSet presAssocID="{E98CEF4E-629A-4A4F-B784-1050C4B6BD96}" presName="connectorText" presStyleLbl="sibTrans2D1" presStyleIdx="2" presStyleCnt="4"/>
      <dgm:spPr/>
    </dgm:pt>
    <dgm:pt modelId="{10862528-FAD6-4167-A6AA-60AE3A149DEC}" type="pres">
      <dgm:prSet presAssocID="{8C7D80D6-4943-41B2-AF32-4BDDD0306E26}" presName="node" presStyleLbl="node1" presStyleIdx="3" presStyleCnt="5">
        <dgm:presLayoutVars>
          <dgm:bulletEnabled val="1"/>
        </dgm:presLayoutVars>
      </dgm:prSet>
      <dgm:spPr/>
    </dgm:pt>
    <dgm:pt modelId="{84C98E88-7167-4CCA-98B1-D12675CD2DBB}" type="pres">
      <dgm:prSet presAssocID="{52291449-71AD-4B09-8D1B-E7EC07392531}" presName="sibTrans" presStyleLbl="sibTrans2D1" presStyleIdx="3" presStyleCnt="4"/>
      <dgm:spPr/>
    </dgm:pt>
    <dgm:pt modelId="{6340210E-2CA1-4680-BF30-0B88044673C0}" type="pres">
      <dgm:prSet presAssocID="{52291449-71AD-4B09-8D1B-E7EC07392531}" presName="connectorText" presStyleLbl="sibTrans2D1" presStyleIdx="3" presStyleCnt="4"/>
      <dgm:spPr/>
    </dgm:pt>
    <dgm:pt modelId="{87AC639B-0798-4996-9EEC-925A528C29D2}" type="pres">
      <dgm:prSet presAssocID="{410BF933-F757-4200-B010-C9D3FDFB8EC8}" presName="node" presStyleLbl="node1" presStyleIdx="4" presStyleCnt="5">
        <dgm:presLayoutVars>
          <dgm:bulletEnabled val="1"/>
        </dgm:presLayoutVars>
      </dgm:prSet>
      <dgm:spPr/>
    </dgm:pt>
  </dgm:ptLst>
  <dgm:cxnLst>
    <dgm:cxn modelId="{D6516C00-FA8F-4010-9DED-8BC195BE8888}" srcId="{B15C789F-88AB-479B-8F9A-F714AFBCEF7D}" destId="{410BF933-F757-4200-B010-C9D3FDFB8EC8}" srcOrd="4" destOrd="0" parTransId="{2510AB2F-BE27-405F-BD50-BF32BBB92255}" sibTransId="{D958437E-91F1-4881-B9AB-E5E1CA79F61A}"/>
    <dgm:cxn modelId="{682B9500-958E-461A-B8EF-29989B67FF6D}" type="presOf" srcId="{8C7D80D6-4943-41B2-AF32-4BDDD0306E26}" destId="{10862528-FAD6-4167-A6AA-60AE3A149DEC}" srcOrd="0" destOrd="0" presId="urn:microsoft.com/office/officeart/2005/8/layout/process1"/>
    <dgm:cxn modelId="{327DED13-9FD7-4B7A-A323-D1639E734451}" type="presOf" srcId="{E98CEF4E-629A-4A4F-B784-1050C4B6BD96}" destId="{6FEEBC9D-F2E8-4686-9BFA-FDCDFEFC7D5B}" srcOrd="0" destOrd="0" presId="urn:microsoft.com/office/officeart/2005/8/layout/process1"/>
    <dgm:cxn modelId="{4ED38418-86B8-4A6A-9ABA-79200FDD98E3}" type="presOf" srcId="{410BF933-F757-4200-B010-C9D3FDFB8EC8}" destId="{87AC639B-0798-4996-9EEC-925A528C29D2}" srcOrd="0" destOrd="0" presId="urn:microsoft.com/office/officeart/2005/8/layout/process1"/>
    <dgm:cxn modelId="{AE2CAA1C-579E-43F9-816B-582AD7AACAE6}" type="presOf" srcId="{E98CEF4E-629A-4A4F-B784-1050C4B6BD96}" destId="{F5E0821F-77D3-412C-ABCE-CFDFD5F52EB5}" srcOrd="1" destOrd="0" presId="urn:microsoft.com/office/officeart/2005/8/layout/process1"/>
    <dgm:cxn modelId="{2EE3B62A-5C5A-47CC-91C4-2B4B8B566A97}" srcId="{B15C789F-88AB-479B-8F9A-F714AFBCEF7D}" destId="{0E68AE1C-A2AE-4932-8101-D1379C9786E8}" srcOrd="2" destOrd="0" parTransId="{FA3F4318-EEE7-472C-8578-E26F2C13DD7B}" sibTransId="{E98CEF4E-629A-4A4F-B784-1050C4B6BD96}"/>
    <dgm:cxn modelId="{0F3E5166-AD1B-4848-823D-8E53F033EEAB}" type="presOf" srcId="{459DE43A-7F14-4331-BC83-62B44BAA29CB}" destId="{796A9712-60C2-4040-800F-5CF1FBDDD837}" srcOrd="1" destOrd="0" presId="urn:microsoft.com/office/officeart/2005/8/layout/process1"/>
    <dgm:cxn modelId="{A075984E-77D9-49BA-A974-F3B87E166F23}" type="presOf" srcId="{52291449-71AD-4B09-8D1B-E7EC07392531}" destId="{6340210E-2CA1-4680-BF30-0B88044673C0}" srcOrd="1" destOrd="0" presId="urn:microsoft.com/office/officeart/2005/8/layout/process1"/>
    <dgm:cxn modelId="{118F967F-F05A-42DE-BFFF-9C9266712350}" type="presOf" srcId="{0E68AE1C-A2AE-4932-8101-D1379C9786E8}" destId="{27B6AC56-5FE6-4AB9-95D7-F0391C1910FD}" srcOrd="0" destOrd="0" presId="urn:microsoft.com/office/officeart/2005/8/layout/process1"/>
    <dgm:cxn modelId="{8A7DFE8A-F5F9-4DC9-8A06-7E877D999A8D}" type="presOf" srcId="{52291449-71AD-4B09-8D1B-E7EC07392531}" destId="{84C98E88-7167-4CCA-98B1-D12675CD2DBB}" srcOrd="0" destOrd="0" presId="urn:microsoft.com/office/officeart/2005/8/layout/process1"/>
    <dgm:cxn modelId="{9E1B69A3-ACC3-4C07-8C20-24C3F5308627}" srcId="{B15C789F-88AB-479B-8F9A-F714AFBCEF7D}" destId="{592E3957-17C2-4DB4-9429-64EB850A89D4}" srcOrd="0" destOrd="0" parTransId="{20ABB3E9-AF23-4BF9-8FA5-854AD14B1275}" sibTransId="{B917F6B8-B62F-4B89-AA51-D88938360715}"/>
    <dgm:cxn modelId="{36E0C6AF-C4E8-43AC-AB1D-84399A342A44}" type="presOf" srcId="{B917F6B8-B62F-4B89-AA51-D88938360715}" destId="{0A4F390E-199C-40BD-B089-11D8B8A9F253}" srcOrd="0" destOrd="0" presId="urn:microsoft.com/office/officeart/2005/8/layout/process1"/>
    <dgm:cxn modelId="{627F94BB-0CE0-4206-B28C-BBEEF260E156}" type="presOf" srcId="{B15C789F-88AB-479B-8F9A-F714AFBCEF7D}" destId="{0F1B8578-705B-4A07-B8F9-C53122CF5515}" srcOrd="0" destOrd="0" presId="urn:microsoft.com/office/officeart/2005/8/layout/process1"/>
    <dgm:cxn modelId="{93EECBC4-1281-4313-89C7-A0BA818E99E9}" type="presOf" srcId="{592E3957-17C2-4DB4-9429-64EB850A89D4}" destId="{A4E5ACC6-02EC-412F-8A22-C7C47F4EF7BA}" srcOrd="0" destOrd="0" presId="urn:microsoft.com/office/officeart/2005/8/layout/process1"/>
    <dgm:cxn modelId="{FE33BBC6-9AEE-450F-A342-002C8163ECCA}" type="presOf" srcId="{DA819FF8-FEB2-415D-90CA-F6246A4E53D3}" destId="{03F5E34A-6852-482A-A861-85FA0FAD9C81}" srcOrd="0" destOrd="0" presId="urn:microsoft.com/office/officeart/2005/8/layout/process1"/>
    <dgm:cxn modelId="{732299DD-3525-4214-B387-C43F43318B45}" type="presOf" srcId="{459DE43A-7F14-4331-BC83-62B44BAA29CB}" destId="{5BA5BD8F-5E1A-4BB5-9D96-9D30B57B937C}" srcOrd="0" destOrd="0" presId="urn:microsoft.com/office/officeart/2005/8/layout/process1"/>
    <dgm:cxn modelId="{89CAC0E6-5D22-4D4A-87EA-AA534F7CBBB5}" srcId="{B15C789F-88AB-479B-8F9A-F714AFBCEF7D}" destId="{DA819FF8-FEB2-415D-90CA-F6246A4E53D3}" srcOrd="1" destOrd="0" parTransId="{909EEFF5-D586-4FEE-82D0-C4657C64809C}" sibTransId="{459DE43A-7F14-4331-BC83-62B44BAA29CB}"/>
    <dgm:cxn modelId="{6A5D9AE8-7C17-4561-9073-193C7C345D3C}" type="presOf" srcId="{B917F6B8-B62F-4B89-AA51-D88938360715}" destId="{44EF1979-2190-48CF-8EDE-7E9EAD73B0AC}" srcOrd="1" destOrd="0" presId="urn:microsoft.com/office/officeart/2005/8/layout/process1"/>
    <dgm:cxn modelId="{E14A34F6-2732-48DE-B99B-8F0EC469A799}" srcId="{B15C789F-88AB-479B-8F9A-F714AFBCEF7D}" destId="{8C7D80D6-4943-41B2-AF32-4BDDD0306E26}" srcOrd="3" destOrd="0" parTransId="{0CCFB7C1-B33D-40F4-8361-57F53F71EDC5}" sibTransId="{52291449-71AD-4B09-8D1B-E7EC07392531}"/>
    <dgm:cxn modelId="{A28C0616-268D-4EC6-9B46-89D0C34E841E}" type="presParOf" srcId="{0F1B8578-705B-4A07-B8F9-C53122CF5515}" destId="{A4E5ACC6-02EC-412F-8A22-C7C47F4EF7BA}" srcOrd="0" destOrd="0" presId="urn:microsoft.com/office/officeart/2005/8/layout/process1"/>
    <dgm:cxn modelId="{61138223-9F39-447C-A987-2EDE58E0F09A}" type="presParOf" srcId="{0F1B8578-705B-4A07-B8F9-C53122CF5515}" destId="{0A4F390E-199C-40BD-B089-11D8B8A9F253}" srcOrd="1" destOrd="0" presId="urn:microsoft.com/office/officeart/2005/8/layout/process1"/>
    <dgm:cxn modelId="{7A1ACF55-3196-442D-A135-EF40F496A92F}" type="presParOf" srcId="{0A4F390E-199C-40BD-B089-11D8B8A9F253}" destId="{44EF1979-2190-48CF-8EDE-7E9EAD73B0AC}" srcOrd="0" destOrd="0" presId="urn:microsoft.com/office/officeart/2005/8/layout/process1"/>
    <dgm:cxn modelId="{0521A6FB-87FB-4425-9D5D-351CC7C01187}" type="presParOf" srcId="{0F1B8578-705B-4A07-B8F9-C53122CF5515}" destId="{03F5E34A-6852-482A-A861-85FA0FAD9C81}" srcOrd="2" destOrd="0" presId="urn:microsoft.com/office/officeart/2005/8/layout/process1"/>
    <dgm:cxn modelId="{E1596E4E-CB1A-4083-A8BC-70952ED171BB}" type="presParOf" srcId="{0F1B8578-705B-4A07-B8F9-C53122CF5515}" destId="{5BA5BD8F-5E1A-4BB5-9D96-9D30B57B937C}" srcOrd="3" destOrd="0" presId="urn:microsoft.com/office/officeart/2005/8/layout/process1"/>
    <dgm:cxn modelId="{7C38C5B3-F8FA-4527-9515-D1D2D4DE6630}" type="presParOf" srcId="{5BA5BD8F-5E1A-4BB5-9D96-9D30B57B937C}" destId="{796A9712-60C2-4040-800F-5CF1FBDDD837}" srcOrd="0" destOrd="0" presId="urn:microsoft.com/office/officeart/2005/8/layout/process1"/>
    <dgm:cxn modelId="{EB694CFE-01BD-474C-A34C-36F0DA208861}" type="presParOf" srcId="{0F1B8578-705B-4A07-B8F9-C53122CF5515}" destId="{27B6AC56-5FE6-4AB9-95D7-F0391C1910FD}" srcOrd="4" destOrd="0" presId="urn:microsoft.com/office/officeart/2005/8/layout/process1"/>
    <dgm:cxn modelId="{B5565A13-017F-4C69-A451-B22DE3A46CC6}" type="presParOf" srcId="{0F1B8578-705B-4A07-B8F9-C53122CF5515}" destId="{6FEEBC9D-F2E8-4686-9BFA-FDCDFEFC7D5B}" srcOrd="5" destOrd="0" presId="urn:microsoft.com/office/officeart/2005/8/layout/process1"/>
    <dgm:cxn modelId="{F49DDBA9-C74A-4B0E-9D66-4ED01C5BBDB5}" type="presParOf" srcId="{6FEEBC9D-F2E8-4686-9BFA-FDCDFEFC7D5B}" destId="{F5E0821F-77D3-412C-ABCE-CFDFD5F52EB5}" srcOrd="0" destOrd="0" presId="urn:microsoft.com/office/officeart/2005/8/layout/process1"/>
    <dgm:cxn modelId="{5A78D98C-8593-430F-8563-1509AE810812}" type="presParOf" srcId="{0F1B8578-705B-4A07-B8F9-C53122CF5515}" destId="{10862528-FAD6-4167-A6AA-60AE3A149DEC}" srcOrd="6" destOrd="0" presId="urn:microsoft.com/office/officeart/2005/8/layout/process1"/>
    <dgm:cxn modelId="{808E18D3-CCB3-4979-8594-19A9FD6578C2}" type="presParOf" srcId="{0F1B8578-705B-4A07-B8F9-C53122CF5515}" destId="{84C98E88-7167-4CCA-98B1-D12675CD2DBB}" srcOrd="7" destOrd="0" presId="urn:microsoft.com/office/officeart/2005/8/layout/process1"/>
    <dgm:cxn modelId="{7F5E5934-4A78-458E-B39D-F0E7793FF7A6}" type="presParOf" srcId="{84C98E88-7167-4CCA-98B1-D12675CD2DBB}" destId="{6340210E-2CA1-4680-BF30-0B88044673C0}" srcOrd="0" destOrd="0" presId="urn:microsoft.com/office/officeart/2005/8/layout/process1"/>
    <dgm:cxn modelId="{E7655927-0E8C-4C98-926C-1C9FE01AE604}" type="presParOf" srcId="{0F1B8578-705B-4A07-B8F9-C53122CF5515}" destId="{87AC639B-0798-4996-9EEC-925A528C29D2}"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F6B5C2E-1A0F-4E14-8411-E5597069D322}" type="doc">
      <dgm:prSet loTypeId="urn:microsoft.com/office/officeart/2005/8/layout/process1" loCatId="process" qsTypeId="urn:microsoft.com/office/officeart/2005/8/quickstyle/simple1" qsCatId="simple" csTypeId="urn:microsoft.com/office/officeart/2005/8/colors/accent0_1" csCatId="mainScheme" phldr="1"/>
      <dgm:spPr/>
    </dgm:pt>
    <dgm:pt modelId="{2F35DBF5-79C7-4B7A-8945-5BE63B79784D}">
      <dgm:prSet phldrT="[Text]"/>
      <dgm:spPr>
        <a:solidFill>
          <a:schemeClr val="tx1"/>
        </a:solidFill>
        <a:ln>
          <a:solidFill>
            <a:srgbClr val="92D050"/>
          </a:solidFill>
        </a:ln>
      </dgm:spPr>
      <dgm:t>
        <a:bodyPr/>
        <a:lstStyle/>
        <a:p>
          <a:r>
            <a:rPr lang="en-US"/>
            <a:t>Application assessment</a:t>
          </a:r>
        </a:p>
        <a:p>
          <a:r>
            <a:rPr lang="en-US"/>
            <a:t>1 hour</a:t>
          </a:r>
        </a:p>
      </dgm:t>
    </dgm:pt>
    <dgm:pt modelId="{7328D9F1-4DA4-4145-8014-E9F46DFEF1AB}" type="parTrans" cxnId="{360C138A-6A77-429D-9665-DD68A295AAC2}">
      <dgm:prSet/>
      <dgm:spPr/>
      <dgm:t>
        <a:bodyPr/>
        <a:lstStyle/>
        <a:p>
          <a:endParaRPr lang="en-US"/>
        </a:p>
      </dgm:t>
    </dgm:pt>
    <dgm:pt modelId="{FB8279FE-4A18-404A-B8D9-27D401B5A2A9}" type="sibTrans" cxnId="{360C138A-6A77-429D-9665-DD68A295AAC2}">
      <dgm:prSet/>
      <dgm:spPr/>
      <dgm:t>
        <a:bodyPr/>
        <a:lstStyle/>
        <a:p>
          <a:endParaRPr lang="en-US"/>
        </a:p>
      </dgm:t>
    </dgm:pt>
    <dgm:pt modelId="{11C12667-B9FA-4EE5-A669-834060A7AF5D}">
      <dgm:prSet phldrT="[Text]"/>
      <dgm:spPr>
        <a:solidFill>
          <a:schemeClr val="tx1"/>
        </a:solidFill>
        <a:ln>
          <a:solidFill>
            <a:srgbClr val="92D050"/>
          </a:solidFill>
        </a:ln>
      </dgm:spPr>
      <dgm:t>
        <a:bodyPr/>
        <a:lstStyle/>
        <a:p>
          <a:r>
            <a:rPr lang="en-US"/>
            <a:t>Generative Design Application Checklist</a:t>
          </a:r>
        </a:p>
        <a:p>
          <a:r>
            <a:rPr lang="en-US"/>
            <a:t>1 hour</a:t>
          </a:r>
        </a:p>
      </dgm:t>
    </dgm:pt>
    <dgm:pt modelId="{1BC705B9-8CB5-4604-8198-4848953903F3}" type="parTrans" cxnId="{6074ABE8-AA27-44CB-9F9B-ED98E9B0EEE4}">
      <dgm:prSet/>
      <dgm:spPr/>
      <dgm:t>
        <a:bodyPr/>
        <a:lstStyle/>
        <a:p>
          <a:endParaRPr lang="en-US"/>
        </a:p>
      </dgm:t>
    </dgm:pt>
    <dgm:pt modelId="{5C9D59F3-5F65-41C5-8C82-36C58C12F726}" type="sibTrans" cxnId="{6074ABE8-AA27-44CB-9F9B-ED98E9B0EEE4}">
      <dgm:prSet/>
      <dgm:spPr/>
      <dgm:t>
        <a:bodyPr/>
        <a:lstStyle/>
        <a:p>
          <a:endParaRPr lang="en-US"/>
        </a:p>
      </dgm:t>
    </dgm:pt>
    <dgm:pt modelId="{752195B8-FCE5-404D-9B09-280B60965574}">
      <dgm:prSet phldrT="[Text]"/>
      <dgm:spPr>
        <a:solidFill>
          <a:schemeClr val="tx1"/>
        </a:solidFill>
        <a:ln>
          <a:solidFill>
            <a:srgbClr val="92D050"/>
          </a:solidFill>
        </a:ln>
      </dgm:spPr>
      <dgm:t>
        <a:bodyPr/>
        <a:lstStyle/>
        <a:p>
          <a:r>
            <a:rPr lang="en-US"/>
            <a:t>Design and analysis provided to project</a:t>
          </a:r>
        </a:p>
        <a:p>
          <a:r>
            <a:rPr lang="en-US"/>
            <a:t>1-3 days</a:t>
          </a:r>
        </a:p>
      </dgm:t>
    </dgm:pt>
    <dgm:pt modelId="{F225A09E-994B-47E1-BCA6-49BA4FF21DD2}" type="parTrans" cxnId="{3CA40DFB-AC9F-4686-848E-028EA1E65D2C}">
      <dgm:prSet/>
      <dgm:spPr/>
      <dgm:t>
        <a:bodyPr/>
        <a:lstStyle/>
        <a:p>
          <a:endParaRPr lang="en-US"/>
        </a:p>
      </dgm:t>
    </dgm:pt>
    <dgm:pt modelId="{50B0FDAE-11C7-405D-956D-F782DD0D1598}" type="sibTrans" cxnId="{3CA40DFB-AC9F-4686-848E-028EA1E65D2C}">
      <dgm:prSet/>
      <dgm:spPr/>
      <dgm:t>
        <a:bodyPr/>
        <a:lstStyle/>
        <a:p>
          <a:endParaRPr lang="en-US"/>
        </a:p>
      </dgm:t>
    </dgm:pt>
    <dgm:pt modelId="{8D93C2B4-A2D0-4D2F-AB9D-CB962CBC868E}">
      <dgm:prSet phldrT="[Text]"/>
      <dgm:spPr>
        <a:solidFill>
          <a:schemeClr val="tx1"/>
        </a:solidFill>
        <a:ln>
          <a:solidFill>
            <a:srgbClr val="92D050"/>
          </a:solidFill>
        </a:ln>
      </dgm:spPr>
      <dgm:t>
        <a:bodyPr/>
        <a:lstStyle/>
        <a:p>
          <a:r>
            <a:rPr lang="en-US"/>
            <a:t>Feedback  or </a:t>
          </a:r>
        </a:p>
        <a:p>
          <a:r>
            <a:rPr lang="en-US"/>
            <a:t>Req. change</a:t>
          </a:r>
        </a:p>
      </dgm:t>
    </dgm:pt>
    <dgm:pt modelId="{216658BF-DEAB-41B6-9AC8-43E28321A144}" type="parTrans" cxnId="{38655A84-2931-4746-8109-D8D3B6222442}">
      <dgm:prSet/>
      <dgm:spPr/>
      <dgm:t>
        <a:bodyPr/>
        <a:lstStyle/>
        <a:p>
          <a:endParaRPr lang="en-US"/>
        </a:p>
      </dgm:t>
    </dgm:pt>
    <dgm:pt modelId="{77E14A28-A97A-4915-A18A-547F9E61A762}" type="sibTrans" cxnId="{38655A84-2931-4746-8109-D8D3B6222442}">
      <dgm:prSet/>
      <dgm:spPr/>
      <dgm:t>
        <a:bodyPr/>
        <a:lstStyle/>
        <a:p>
          <a:endParaRPr lang="en-US"/>
        </a:p>
      </dgm:t>
    </dgm:pt>
    <dgm:pt modelId="{0812B849-7A0C-4FD8-8C5D-F96A88EE0EA3}" type="pres">
      <dgm:prSet presAssocID="{8F6B5C2E-1A0F-4E14-8411-E5597069D322}" presName="Name0" presStyleCnt="0">
        <dgm:presLayoutVars>
          <dgm:dir/>
          <dgm:resizeHandles val="exact"/>
        </dgm:presLayoutVars>
      </dgm:prSet>
      <dgm:spPr/>
    </dgm:pt>
    <dgm:pt modelId="{065328AD-33EB-4AD2-B294-24D50F87E6BD}" type="pres">
      <dgm:prSet presAssocID="{2F35DBF5-79C7-4B7A-8945-5BE63B79784D}" presName="node" presStyleLbl="node1" presStyleIdx="0" presStyleCnt="4">
        <dgm:presLayoutVars>
          <dgm:bulletEnabled val="1"/>
        </dgm:presLayoutVars>
      </dgm:prSet>
      <dgm:spPr/>
    </dgm:pt>
    <dgm:pt modelId="{55A642D5-3B5F-47F1-9E20-66F7ABFB7EA9}" type="pres">
      <dgm:prSet presAssocID="{FB8279FE-4A18-404A-B8D9-27D401B5A2A9}" presName="sibTrans" presStyleLbl="sibTrans2D1" presStyleIdx="0" presStyleCnt="3"/>
      <dgm:spPr/>
    </dgm:pt>
    <dgm:pt modelId="{4DACD569-151A-445E-B61F-1856B1995D92}" type="pres">
      <dgm:prSet presAssocID="{FB8279FE-4A18-404A-B8D9-27D401B5A2A9}" presName="connectorText" presStyleLbl="sibTrans2D1" presStyleIdx="0" presStyleCnt="3"/>
      <dgm:spPr/>
    </dgm:pt>
    <dgm:pt modelId="{F9F12CC7-264F-44D0-9C69-C3D3FFDCC0D4}" type="pres">
      <dgm:prSet presAssocID="{11C12667-B9FA-4EE5-A669-834060A7AF5D}" presName="node" presStyleLbl="node1" presStyleIdx="1" presStyleCnt="4">
        <dgm:presLayoutVars>
          <dgm:bulletEnabled val="1"/>
        </dgm:presLayoutVars>
      </dgm:prSet>
      <dgm:spPr/>
    </dgm:pt>
    <dgm:pt modelId="{90E444BA-E1C7-4A27-BD47-C9A9DFAB460F}" type="pres">
      <dgm:prSet presAssocID="{5C9D59F3-5F65-41C5-8C82-36C58C12F726}" presName="sibTrans" presStyleLbl="sibTrans2D1" presStyleIdx="1" presStyleCnt="3"/>
      <dgm:spPr/>
    </dgm:pt>
    <dgm:pt modelId="{56FF6EEA-D800-420F-8559-7F5BF25E9E34}" type="pres">
      <dgm:prSet presAssocID="{5C9D59F3-5F65-41C5-8C82-36C58C12F726}" presName="connectorText" presStyleLbl="sibTrans2D1" presStyleIdx="1" presStyleCnt="3"/>
      <dgm:spPr/>
    </dgm:pt>
    <dgm:pt modelId="{FDBABD04-227C-4F6D-A1E5-A868157402B8}" type="pres">
      <dgm:prSet presAssocID="{752195B8-FCE5-404D-9B09-280B60965574}" presName="node" presStyleLbl="node1" presStyleIdx="2" presStyleCnt="4">
        <dgm:presLayoutVars>
          <dgm:bulletEnabled val="1"/>
        </dgm:presLayoutVars>
      </dgm:prSet>
      <dgm:spPr/>
    </dgm:pt>
    <dgm:pt modelId="{189C4753-70B5-4D4F-9BD1-24FFDC66A116}" type="pres">
      <dgm:prSet presAssocID="{50B0FDAE-11C7-405D-956D-F782DD0D1598}" presName="sibTrans" presStyleLbl="sibTrans2D1" presStyleIdx="2" presStyleCnt="3"/>
      <dgm:spPr/>
    </dgm:pt>
    <dgm:pt modelId="{A590A104-CE8B-4F02-A73A-3C458116F827}" type="pres">
      <dgm:prSet presAssocID="{50B0FDAE-11C7-405D-956D-F782DD0D1598}" presName="connectorText" presStyleLbl="sibTrans2D1" presStyleIdx="2" presStyleCnt="3"/>
      <dgm:spPr/>
    </dgm:pt>
    <dgm:pt modelId="{B432FE3F-6CE4-485A-B693-80BDDBCF905F}" type="pres">
      <dgm:prSet presAssocID="{8D93C2B4-A2D0-4D2F-AB9D-CB962CBC868E}" presName="node" presStyleLbl="node1" presStyleIdx="3" presStyleCnt="4" custLinFactNeighborX="1119">
        <dgm:presLayoutVars>
          <dgm:bulletEnabled val="1"/>
        </dgm:presLayoutVars>
      </dgm:prSet>
      <dgm:spPr/>
    </dgm:pt>
  </dgm:ptLst>
  <dgm:cxnLst>
    <dgm:cxn modelId="{6936AD0D-8775-483D-A855-869E128C1A7A}" type="presOf" srcId="{8F6B5C2E-1A0F-4E14-8411-E5597069D322}" destId="{0812B849-7A0C-4FD8-8C5D-F96A88EE0EA3}" srcOrd="0" destOrd="0" presId="urn:microsoft.com/office/officeart/2005/8/layout/process1"/>
    <dgm:cxn modelId="{6CE4273D-D326-45BE-97FF-ECD2E2917F5C}" type="presOf" srcId="{FB8279FE-4A18-404A-B8D9-27D401B5A2A9}" destId="{55A642D5-3B5F-47F1-9E20-66F7ABFB7EA9}" srcOrd="0" destOrd="0" presId="urn:microsoft.com/office/officeart/2005/8/layout/process1"/>
    <dgm:cxn modelId="{B7F5824F-56E1-422A-80D7-AE68EEAB5C7D}" type="presOf" srcId="{11C12667-B9FA-4EE5-A669-834060A7AF5D}" destId="{F9F12CC7-264F-44D0-9C69-C3D3FFDCC0D4}" srcOrd="0" destOrd="0" presId="urn:microsoft.com/office/officeart/2005/8/layout/process1"/>
    <dgm:cxn modelId="{A1B0F356-ECB6-4A4B-997C-5F16FEC1183C}" type="presOf" srcId="{FB8279FE-4A18-404A-B8D9-27D401B5A2A9}" destId="{4DACD569-151A-445E-B61F-1856B1995D92}" srcOrd="1" destOrd="0" presId="urn:microsoft.com/office/officeart/2005/8/layout/process1"/>
    <dgm:cxn modelId="{AE74B05A-9960-4C50-85F6-2E9C692E5D0A}" type="presOf" srcId="{50B0FDAE-11C7-405D-956D-F782DD0D1598}" destId="{189C4753-70B5-4D4F-9BD1-24FFDC66A116}" srcOrd="0" destOrd="0" presId="urn:microsoft.com/office/officeart/2005/8/layout/process1"/>
    <dgm:cxn modelId="{38655A84-2931-4746-8109-D8D3B6222442}" srcId="{8F6B5C2E-1A0F-4E14-8411-E5597069D322}" destId="{8D93C2B4-A2D0-4D2F-AB9D-CB962CBC868E}" srcOrd="3" destOrd="0" parTransId="{216658BF-DEAB-41B6-9AC8-43E28321A144}" sibTransId="{77E14A28-A97A-4915-A18A-547F9E61A762}"/>
    <dgm:cxn modelId="{3DC9F786-2D03-4628-A1D2-FF5E58C06EB2}" type="presOf" srcId="{2F35DBF5-79C7-4B7A-8945-5BE63B79784D}" destId="{065328AD-33EB-4AD2-B294-24D50F87E6BD}" srcOrd="0" destOrd="0" presId="urn:microsoft.com/office/officeart/2005/8/layout/process1"/>
    <dgm:cxn modelId="{360C138A-6A77-429D-9665-DD68A295AAC2}" srcId="{8F6B5C2E-1A0F-4E14-8411-E5597069D322}" destId="{2F35DBF5-79C7-4B7A-8945-5BE63B79784D}" srcOrd="0" destOrd="0" parTransId="{7328D9F1-4DA4-4145-8014-E9F46DFEF1AB}" sibTransId="{FB8279FE-4A18-404A-B8D9-27D401B5A2A9}"/>
    <dgm:cxn modelId="{5ABB9D9A-3000-44DC-855A-FBBC05910247}" type="presOf" srcId="{50B0FDAE-11C7-405D-956D-F782DD0D1598}" destId="{A590A104-CE8B-4F02-A73A-3C458116F827}" srcOrd="1" destOrd="0" presId="urn:microsoft.com/office/officeart/2005/8/layout/process1"/>
    <dgm:cxn modelId="{8E4EC3C8-817A-48ED-9C99-3E1B5468FD43}" type="presOf" srcId="{5C9D59F3-5F65-41C5-8C82-36C58C12F726}" destId="{56FF6EEA-D800-420F-8559-7F5BF25E9E34}" srcOrd="1" destOrd="0" presId="urn:microsoft.com/office/officeart/2005/8/layout/process1"/>
    <dgm:cxn modelId="{AE4A54D5-72F4-4858-BF8A-28B8385B0218}" type="presOf" srcId="{752195B8-FCE5-404D-9B09-280B60965574}" destId="{FDBABD04-227C-4F6D-A1E5-A868157402B8}" srcOrd="0" destOrd="0" presId="urn:microsoft.com/office/officeart/2005/8/layout/process1"/>
    <dgm:cxn modelId="{03894EDB-2939-4477-B2C6-FD4E2E823579}" type="presOf" srcId="{5C9D59F3-5F65-41C5-8C82-36C58C12F726}" destId="{90E444BA-E1C7-4A27-BD47-C9A9DFAB460F}" srcOrd="0" destOrd="0" presId="urn:microsoft.com/office/officeart/2005/8/layout/process1"/>
    <dgm:cxn modelId="{6074ABE8-AA27-44CB-9F9B-ED98E9B0EEE4}" srcId="{8F6B5C2E-1A0F-4E14-8411-E5597069D322}" destId="{11C12667-B9FA-4EE5-A669-834060A7AF5D}" srcOrd="1" destOrd="0" parTransId="{1BC705B9-8CB5-4604-8198-4848953903F3}" sibTransId="{5C9D59F3-5F65-41C5-8C82-36C58C12F726}"/>
    <dgm:cxn modelId="{6BF66CEE-5AEF-449A-8490-06C2E4FE42F9}" type="presOf" srcId="{8D93C2B4-A2D0-4D2F-AB9D-CB962CBC868E}" destId="{B432FE3F-6CE4-485A-B693-80BDDBCF905F}" srcOrd="0" destOrd="0" presId="urn:microsoft.com/office/officeart/2005/8/layout/process1"/>
    <dgm:cxn modelId="{3CA40DFB-AC9F-4686-848E-028EA1E65D2C}" srcId="{8F6B5C2E-1A0F-4E14-8411-E5597069D322}" destId="{752195B8-FCE5-404D-9B09-280B60965574}" srcOrd="2" destOrd="0" parTransId="{F225A09E-994B-47E1-BCA6-49BA4FF21DD2}" sibTransId="{50B0FDAE-11C7-405D-956D-F782DD0D1598}"/>
    <dgm:cxn modelId="{6DEE0A56-319F-44EA-8341-2593D257E618}" type="presParOf" srcId="{0812B849-7A0C-4FD8-8C5D-F96A88EE0EA3}" destId="{065328AD-33EB-4AD2-B294-24D50F87E6BD}" srcOrd="0" destOrd="0" presId="urn:microsoft.com/office/officeart/2005/8/layout/process1"/>
    <dgm:cxn modelId="{75D347B6-431A-4C20-8C59-6D7A553A1F84}" type="presParOf" srcId="{0812B849-7A0C-4FD8-8C5D-F96A88EE0EA3}" destId="{55A642D5-3B5F-47F1-9E20-66F7ABFB7EA9}" srcOrd="1" destOrd="0" presId="urn:microsoft.com/office/officeart/2005/8/layout/process1"/>
    <dgm:cxn modelId="{B6D5B2EF-087C-4601-B458-BB30450C7154}" type="presParOf" srcId="{55A642D5-3B5F-47F1-9E20-66F7ABFB7EA9}" destId="{4DACD569-151A-445E-B61F-1856B1995D92}" srcOrd="0" destOrd="0" presId="urn:microsoft.com/office/officeart/2005/8/layout/process1"/>
    <dgm:cxn modelId="{8D4340C1-86F6-4CAD-A4B1-AE0AFE328572}" type="presParOf" srcId="{0812B849-7A0C-4FD8-8C5D-F96A88EE0EA3}" destId="{F9F12CC7-264F-44D0-9C69-C3D3FFDCC0D4}" srcOrd="2" destOrd="0" presId="urn:microsoft.com/office/officeart/2005/8/layout/process1"/>
    <dgm:cxn modelId="{392E1939-793E-4392-AAB0-CAAC46627AFC}" type="presParOf" srcId="{0812B849-7A0C-4FD8-8C5D-F96A88EE0EA3}" destId="{90E444BA-E1C7-4A27-BD47-C9A9DFAB460F}" srcOrd="3" destOrd="0" presId="urn:microsoft.com/office/officeart/2005/8/layout/process1"/>
    <dgm:cxn modelId="{81F7556B-03BF-4A02-A476-63C032F1E25F}" type="presParOf" srcId="{90E444BA-E1C7-4A27-BD47-C9A9DFAB460F}" destId="{56FF6EEA-D800-420F-8559-7F5BF25E9E34}" srcOrd="0" destOrd="0" presId="urn:microsoft.com/office/officeart/2005/8/layout/process1"/>
    <dgm:cxn modelId="{9691AFAD-9803-4942-9FF5-21963E9F6583}" type="presParOf" srcId="{0812B849-7A0C-4FD8-8C5D-F96A88EE0EA3}" destId="{FDBABD04-227C-4F6D-A1E5-A868157402B8}" srcOrd="4" destOrd="0" presId="urn:microsoft.com/office/officeart/2005/8/layout/process1"/>
    <dgm:cxn modelId="{1B53CF0D-91D5-4DA7-B139-B420F619AEEF}" type="presParOf" srcId="{0812B849-7A0C-4FD8-8C5D-F96A88EE0EA3}" destId="{189C4753-70B5-4D4F-9BD1-24FFDC66A116}" srcOrd="5" destOrd="0" presId="urn:microsoft.com/office/officeart/2005/8/layout/process1"/>
    <dgm:cxn modelId="{648F6A3B-FF78-4D81-BF47-59A83C70B6CC}" type="presParOf" srcId="{189C4753-70B5-4D4F-9BD1-24FFDC66A116}" destId="{A590A104-CE8B-4F02-A73A-3C458116F827}" srcOrd="0" destOrd="0" presId="urn:microsoft.com/office/officeart/2005/8/layout/process1"/>
    <dgm:cxn modelId="{9F8C4F36-2CEA-493D-8006-2154507DFE8C}" type="presParOf" srcId="{0812B849-7A0C-4FD8-8C5D-F96A88EE0EA3}" destId="{B432FE3F-6CE4-485A-B693-80BDDBCF905F}"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E5ACC6-02EC-412F-8A22-C7C47F4EF7BA}">
      <dsp:nvSpPr>
        <dsp:cNvPr id="0" name=""/>
        <dsp:cNvSpPr/>
      </dsp:nvSpPr>
      <dsp:spPr>
        <a:xfrm>
          <a:off x="4176" y="117094"/>
          <a:ext cx="966443" cy="579866"/>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Design requirements and goals</a:t>
          </a:r>
        </a:p>
      </dsp:txBody>
      <dsp:txXfrm>
        <a:off x="21160" y="134078"/>
        <a:ext cx="932475" cy="545898"/>
      </dsp:txXfrm>
    </dsp:sp>
    <dsp:sp modelId="{0A4F390E-199C-40BD-B089-11D8B8A9F253}">
      <dsp:nvSpPr>
        <dsp:cNvPr id="0" name=""/>
        <dsp:cNvSpPr/>
      </dsp:nvSpPr>
      <dsp:spPr>
        <a:xfrm>
          <a:off x="1067265" y="287188"/>
          <a:ext cx="204886" cy="239678"/>
        </a:xfrm>
        <a:prstGeom prst="righ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1067265" y="335124"/>
        <a:ext cx="143420" cy="143806"/>
      </dsp:txXfrm>
    </dsp:sp>
    <dsp:sp modelId="{03F5E34A-6852-482A-A861-85FA0FAD9C81}">
      <dsp:nvSpPr>
        <dsp:cNvPr id="0" name=""/>
        <dsp:cNvSpPr/>
      </dsp:nvSpPr>
      <dsp:spPr>
        <a:xfrm>
          <a:off x="1357198" y="117094"/>
          <a:ext cx="966443" cy="579866"/>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Designer creates CAD model</a:t>
          </a:r>
        </a:p>
      </dsp:txBody>
      <dsp:txXfrm>
        <a:off x="1374182" y="134078"/>
        <a:ext cx="932475" cy="545898"/>
      </dsp:txXfrm>
    </dsp:sp>
    <dsp:sp modelId="{5BA5BD8F-5E1A-4BB5-9D96-9D30B57B937C}">
      <dsp:nvSpPr>
        <dsp:cNvPr id="0" name=""/>
        <dsp:cNvSpPr/>
      </dsp:nvSpPr>
      <dsp:spPr>
        <a:xfrm>
          <a:off x="2420286" y="287188"/>
          <a:ext cx="204886" cy="239678"/>
        </a:xfrm>
        <a:prstGeom prst="righ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420286" y="335124"/>
        <a:ext cx="143420" cy="143806"/>
      </dsp:txXfrm>
    </dsp:sp>
    <dsp:sp modelId="{27B6AC56-5FE6-4AB9-95D7-F0391C1910FD}">
      <dsp:nvSpPr>
        <dsp:cNvPr id="0" name=""/>
        <dsp:cNvSpPr/>
      </dsp:nvSpPr>
      <dsp:spPr>
        <a:xfrm>
          <a:off x="2710219" y="117094"/>
          <a:ext cx="966443" cy="579866"/>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Analyst checks against requirements</a:t>
          </a:r>
        </a:p>
      </dsp:txBody>
      <dsp:txXfrm>
        <a:off x="2727203" y="134078"/>
        <a:ext cx="932475" cy="545898"/>
      </dsp:txXfrm>
    </dsp:sp>
    <dsp:sp modelId="{6FEEBC9D-F2E8-4686-9BFA-FDCDFEFC7D5B}">
      <dsp:nvSpPr>
        <dsp:cNvPr id="0" name=""/>
        <dsp:cNvSpPr/>
      </dsp:nvSpPr>
      <dsp:spPr>
        <a:xfrm>
          <a:off x="3773307" y="287188"/>
          <a:ext cx="204886" cy="239678"/>
        </a:xfrm>
        <a:prstGeom prst="righ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3773307" y="335124"/>
        <a:ext cx="143420" cy="143806"/>
      </dsp:txXfrm>
    </dsp:sp>
    <dsp:sp modelId="{10862528-FAD6-4167-A6AA-60AE3A149DEC}">
      <dsp:nvSpPr>
        <dsp:cNvPr id="0" name=""/>
        <dsp:cNvSpPr/>
      </dsp:nvSpPr>
      <dsp:spPr>
        <a:xfrm>
          <a:off x="4063241" y="117094"/>
          <a:ext cx="966443" cy="579866"/>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Designer generates drawing</a:t>
          </a:r>
        </a:p>
      </dsp:txBody>
      <dsp:txXfrm>
        <a:off x="4080225" y="134078"/>
        <a:ext cx="932475" cy="545898"/>
      </dsp:txXfrm>
    </dsp:sp>
    <dsp:sp modelId="{84C98E88-7167-4CCA-98B1-D12675CD2DBB}">
      <dsp:nvSpPr>
        <dsp:cNvPr id="0" name=""/>
        <dsp:cNvSpPr/>
      </dsp:nvSpPr>
      <dsp:spPr>
        <a:xfrm>
          <a:off x="5126329" y="287188"/>
          <a:ext cx="204886" cy="239678"/>
        </a:xfrm>
        <a:prstGeom prst="righ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5126329" y="335124"/>
        <a:ext cx="143420" cy="143806"/>
      </dsp:txXfrm>
    </dsp:sp>
    <dsp:sp modelId="{87AC639B-0798-4996-9EEC-925A528C29D2}">
      <dsp:nvSpPr>
        <dsp:cNvPr id="0" name=""/>
        <dsp:cNvSpPr/>
      </dsp:nvSpPr>
      <dsp:spPr>
        <a:xfrm>
          <a:off x="5416262" y="117094"/>
          <a:ext cx="966443" cy="579866"/>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Machinist evaluates drawing</a:t>
          </a:r>
        </a:p>
      </dsp:txBody>
      <dsp:txXfrm>
        <a:off x="5433246" y="134078"/>
        <a:ext cx="932475" cy="545898"/>
      </dsp:txXfrm>
    </dsp:sp>
    <dsp:sp modelId="{312231C0-E936-4A18-875C-24AEC22486B3}">
      <dsp:nvSpPr>
        <dsp:cNvPr id="0" name=""/>
        <dsp:cNvSpPr/>
      </dsp:nvSpPr>
      <dsp:spPr>
        <a:xfrm>
          <a:off x="6479350" y="287188"/>
          <a:ext cx="204886" cy="239678"/>
        </a:xfrm>
        <a:prstGeom prst="righ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6479350" y="335124"/>
        <a:ext cx="143420" cy="143806"/>
      </dsp:txXfrm>
    </dsp:sp>
    <dsp:sp modelId="{93B96059-B06C-4468-B8B7-892A4D392BCB}">
      <dsp:nvSpPr>
        <dsp:cNvPr id="0" name=""/>
        <dsp:cNvSpPr/>
      </dsp:nvSpPr>
      <dsp:spPr>
        <a:xfrm>
          <a:off x="6769283" y="117094"/>
          <a:ext cx="966443" cy="579866"/>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Fabrication</a:t>
          </a:r>
        </a:p>
      </dsp:txBody>
      <dsp:txXfrm>
        <a:off x="6786267" y="134078"/>
        <a:ext cx="932475" cy="545898"/>
      </dsp:txXfrm>
    </dsp:sp>
    <dsp:sp modelId="{C7B8D9EB-C5F2-4B3E-BF09-955A55D64205}">
      <dsp:nvSpPr>
        <dsp:cNvPr id="0" name=""/>
        <dsp:cNvSpPr/>
      </dsp:nvSpPr>
      <dsp:spPr>
        <a:xfrm>
          <a:off x="7832372" y="287188"/>
          <a:ext cx="204886" cy="239678"/>
        </a:xfrm>
        <a:prstGeom prst="righ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7832372" y="335124"/>
        <a:ext cx="143420" cy="143806"/>
      </dsp:txXfrm>
    </dsp:sp>
    <dsp:sp modelId="{BE434470-8472-41D5-8661-3538D7EEEE35}">
      <dsp:nvSpPr>
        <dsp:cNvPr id="0" name=""/>
        <dsp:cNvSpPr/>
      </dsp:nvSpPr>
      <dsp:spPr>
        <a:xfrm>
          <a:off x="8122305" y="117094"/>
          <a:ext cx="966443" cy="579866"/>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Inspection</a:t>
          </a:r>
        </a:p>
      </dsp:txBody>
      <dsp:txXfrm>
        <a:off x="8139289" y="134078"/>
        <a:ext cx="932475" cy="545898"/>
      </dsp:txXfrm>
    </dsp:sp>
    <dsp:sp modelId="{689AE381-684F-4A50-A666-41808595523E}">
      <dsp:nvSpPr>
        <dsp:cNvPr id="0" name=""/>
        <dsp:cNvSpPr/>
      </dsp:nvSpPr>
      <dsp:spPr>
        <a:xfrm>
          <a:off x="9185393" y="287188"/>
          <a:ext cx="204886" cy="239678"/>
        </a:xfrm>
        <a:prstGeom prst="righ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9185393" y="335124"/>
        <a:ext cx="143420" cy="143806"/>
      </dsp:txXfrm>
    </dsp:sp>
    <dsp:sp modelId="{CBE76D8C-75A0-4A52-8F43-A87D88EAF6BA}">
      <dsp:nvSpPr>
        <dsp:cNvPr id="0" name=""/>
        <dsp:cNvSpPr/>
      </dsp:nvSpPr>
      <dsp:spPr>
        <a:xfrm>
          <a:off x="9475326" y="117094"/>
          <a:ext cx="966443" cy="579866"/>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Qualification</a:t>
          </a:r>
        </a:p>
      </dsp:txBody>
      <dsp:txXfrm>
        <a:off x="9492310" y="134078"/>
        <a:ext cx="932475" cy="545898"/>
      </dsp:txXfrm>
    </dsp:sp>
    <dsp:sp modelId="{67535BAD-3868-4F93-AB6C-5A8C0BADFB33}">
      <dsp:nvSpPr>
        <dsp:cNvPr id="0" name=""/>
        <dsp:cNvSpPr/>
      </dsp:nvSpPr>
      <dsp:spPr>
        <a:xfrm>
          <a:off x="10538415" y="287188"/>
          <a:ext cx="204886" cy="239678"/>
        </a:xfrm>
        <a:prstGeom prst="righ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10538415" y="335124"/>
        <a:ext cx="143420" cy="143806"/>
      </dsp:txXfrm>
    </dsp:sp>
    <dsp:sp modelId="{3A4F9EF5-0105-41B5-A278-0D60AAAD1075}">
      <dsp:nvSpPr>
        <dsp:cNvPr id="0" name=""/>
        <dsp:cNvSpPr/>
      </dsp:nvSpPr>
      <dsp:spPr>
        <a:xfrm>
          <a:off x="10828348" y="117094"/>
          <a:ext cx="966443" cy="579866"/>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Flight</a:t>
          </a:r>
        </a:p>
      </dsp:txBody>
      <dsp:txXfrm>
        <a:off x="10845332" y="134078"/>
        <a:ext cx="932475" cy="5458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E5ACC6-02EC-412F-8A22-C7C47F4EF7BA}">
      <dsp:nvSpPr>
        <dsp:cNvPr id="0" name=""/>
        <dsp:cNvSpPr/>
      </dsp:nvSpPr>
      <dsp:spPr>
        <a:xfrm>
          <a:off x="0" y="129854"/>
          <a:ext cx="966537" cy="688657"/>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Design requirements and goals</a:t>
          </a:r>
        </a:p>
      </dsp:txBody>
      <dsp:txXfrm>
        <a:off x="20170" y="150024"/>
        <a:ext cx="926197" cy="648317"/>
      </dsp:txXfrm>
    </dsp:sp>
    <dsp:sp modelId="{0A4F390E-199C-40BD-B089-11D8B8A9F253}">
      <dsp:nvSpPr>
        <dsp:cNvPr id="0" name=""/>
        <dsp:cNvSpPr/>
      </dsp:nvSpPr>
      <dsp:spPr>
        <a:xfrm>
          <a:off x="1063190" y="354332"/>
          <a:ext cx="204905" cy="239701"/>
        </a:xfrm>
        <a:prstGeom prst="righ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1063190" y="402272"/>
        <a:ext cx="143434" cy="143821"/>
      </dsp:txXfrm>
    </dsp:sp>
    <dsp:sp modelId="{03F5E34A-6852-482A-A861-85FA0FAD9C81}">
      <dsp:nvSpPr>
        <dsp:cNvPr id="0" name=""/>
        <dsp:cNvSpPr/>
      </dsp:nvSpPr>
      <dsp:spPr>
        <a:xfrm>
          <a:off x="1353151" y="129854"/>
          <a:ext cx="966537" cy="688657"/>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AI Generates Designs; checks requirements and fabrication</a:t>
          </a:r>
        </a:p>
      </dsp:txBody>
      <dsp:txXfrm>
        <a:off x="1373321" y="150024"/>
        <a:ext cx="926197" cy="648317"/>
      </dsp:txXfrm>
    </dsp:sp>
    <dsp:sp modelId="{5BA5BD8F-5E1A-4BB5-9D96-9D30B57B937C}">
      <dsp:nvSpPr>
        <dsp:cNvPr id="0" name=""/>
        <dsp:cNvSpPr/>
      </dsp:nvSpPr>
      <dsp:spPr>
        <a:xfrm>
          <a:off x="2416342" y="354332"/>
          <a:ext cx="204905" cy="239701"/>
        </a:xfrm>
        <a:prstGeom prst="righ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2416342" y="402272"/>
        <a:ext cx="143434" cy="143821"/>
      </dsp:txXfrm>
    </dsp:sp>
    <dsp:sp modelId="{93B96059-B06C-4468-B8B7-892A4D392BCB}">
      <dsp:nvSpPr>
        <dsp:cNvPr id="0" name=""/>
        <dsp:cNvSpPr/>
      </dsp:nvSpPr>
      <dsp:spPr>
        <a:xfrm>
          <a:off x="2706303" y="129854"/>
          <a:ext cx="966537" cy="688657"/>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Digital Manufacturing</a:t>
          </a:r>
        </a:p>
      </dsp:txBody>
      <dsp:txXfrm>
        <a:off x="2726473" y="150024"/>
        <a:ext cx="926197" cy="648317"/>
      </dsp:txXfrm>
    </dsp:sp>
    <dsp:sp modelId="{C7B8D9EB-C5F2-4B3E-BF09-955A55D64205}">
      <dsp:nvSpPr>
        <dsp:cNvPr id="0" name=""/>
        <dsp:cNvSpPr/>
      </dsp:nvSpPr>
      <dsp:spPr>
        <a:xfrm>
          <a:off x="3769494" y="354332"/>
          <a:ext cx="204905" cy="239701"/>
        </a:xfrm>
        <a:prstGeom prst="righ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3769494" y="402272"/>
        <a:ext cx="143434" cy="143821"/>
      </dsp:txXfrm>
    </dsp:sp>
    <dsp:sp modelId="{BE434470-8472-41D5-8661-3538D7EEEE35}">
      <dsp:nvSpPr>
        <dsp:cNvPr id="0" name=""/>
        <dsp:cNvSpPr/>
      </dsp:nvSpPr>
      <dsp:spPr>
        <a:xfrm>
          <a:off x="4059455" y="129854"/>
          <a:ext cx="966537" cy="688657"/>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Inspection</a:t>
          </a:r>
        </a:p>
      </dsp:txBody>
      <dsp:txXfrm>
        <a:off x="4079625" y="150024"/>
        <a:ext cx="926197" cy="648317"/>
      </dsp:txXfrm>
    </dsp:sp>
    <dsp:sp modelId="{689AE381-684F-4A50-A666-41808595523E}">
      <dsp:nvSpPr>
        <dsp:cNvPr id="0" name=""/>
        <dsp:cNvSpPr/>
      </dsp:nvSpPr>
      <dsp:spPr>
        <a:xfrm>
          <a:off x="5122646" y="354332"/>
          <a:ext cx="204905" cy="239701"/>
        </a:xfrm>
        <a:prstGeom prst="righ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5122646" y="402272"/>
        <a:ext cx="143434" cy="143821"/>
      </dsp:txXfrm>
    </dsp:sp>
    <dsp:sp modelId="{CBE76D8C-75A0-4A52-8F43-A87D88EAF6BA}">
      <dsp:nvSpPr>
        <dsp:cNvPr id="0" name=""/>
        <dsp:cNvSpPr/>
      </dsp:nvSpPr>
      <dsp:spPr>
        <a:xfrm>
          <a:off x="5412607" y="129854"/>
          <a:ext cx="966537" cy="688657"/>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Qualification</a:t>
          </a:r>
        </a:p>
      </dsp:txBody>
      <dsp:txXfrm>
        <a:off x="5432777" y="150024"/>
        <a:ext cx="926197" cy="648317"/>
      </dsp:txXfrm>
    </dsp:sp>
    <dsp:sp modelId="{67535BAD-3868-4F93-AB6C-5A8C0BADFB33}">
      <dsp:nvSpPr>
        <dsp:cNvPr id="0" name=""/>
        <dsp:cNvSpPr/>
      </dsp:nvSpPr>
      <dsp:spPr>
        <a:xfrm>
          <a:off x="6475798" y="354332"/>
          <a:ext cx="204905" cy="239701"/>
        </a:xfrm>
        <a:prstGeom prst="righ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6475798" y="402272"/>
        <a:ext cx="143434" cy="143821"/>
      </dsp:txXfrm>
    </dsp:sp>
    <dsp:sp modelId="{3A4F9EF5-0105-41B5-A278-0D60AAAD1075}">
      <dsp:nvSpPr>
        <dsp:cNvPr id="0" name=""/>
        <dsp:cNvSpPr/>
      </dsp:nvSpPr>
      <dsp:spPr>
        <a:xfrm>
          <a:off x="6765759" y="129854"/>
          <a:ext cx="966537" cy="688657"/>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Flight</a:t>
          </a:r>
        </a:p>
      </dsp:txBody>
      <dsp:txXfrm>
        <a:off x="6785929" y="150024"/>
        <a:ext cx="926197" cy="6483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E5ACC6-02EC-412F-8A22-C7C47F4EF7BA}">
      <dsp:nvSpPr>
        <dsp:cNvPr id="0" name=""/>
        <dsp:cNvSpPr/>
      </dsp:nvSpPr>
      <dsp:spPr>
        <a:xfrm>
          <a:off x="5620" y="42049"/>
          <a:ext cx="1742405" cy="1241463"/>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User inputs</a:t>
          </a:r>
        </a:p>
      </dsp:txBody>
      <dsp:txXfrm>
        <a:off x="41981" y="78410"/>
        <a:ext cx="1669683" cy="1168741"/>
      </dsp:txXfrm>
    </dsp:sp>
    <dsp:sp modelId="{0A4F390E-199C-40BD-B089-11D8B8A9F253}">
      <dsp:nvSpPr>
        <dsp:cNvPr id="0" name=""/>
        <dsp:cNvSpPr/>
      </dsp:nvSpPr>
      <dsp:spPr>
        <a:xfrm>
          <a:off x="1922266" y="446723"/>
          <a:ext cx="369389" cy="432116"/>
        </a:xfrm>
        <a:prstGeom prst="righ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922266" y="533146"/>
        <a:ext cx="258572" cy="259270"/>
      </dsp:txXfrm>
    </dsp:sp>
    <dsp:sp modelId="{03F5E34A-6852-482A-A861-85FA0FAD9C81}">
      <dsp:nvSpPr>
        <dsp:cNvPr id="0" name=""/>
        <dsp:cNvSpPr/>
      </dsp:nvSpPr>
      <dsp:spPr>
        <a:xfrm>
          <a:off x="2444988" y="42049"/>
          <a:ext cx="1742405" cy="1241463"/>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Create voxel mesh of design space</a:t>
          </a:r>
        </a:p>
      </dsp:txBody>
      <dsp:txXfrm>
        <a:off x="2481349" y="78410"/>
        <a:ext cx="1669683" cy="1168741"/>
      </dsp:txXfrm>
    </dsp:sp>
    <dsp:sp modelId="{5BA5BD8F-5E1A-4BB5-9D96-9D30B57B937C}">
      <dsp:nvSpPr>
        <dsp:cNvPr id="0" name=""/>
        <dsp:cNvSpPr/>
      </dsp:nvSpPr>
      <dsp:spPr>
        <a:xfrm>
          <a:off x="4361634" y="446723"/>
          <a:ext cx="369389" cy="432116"/>
        </a:xfrm>
        <a:prstGeom prst="righ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361634" y="533146"/>
        <a:ext cx="258572" cy="259270"/>
      </dsp:txXfrm>
    </dsp:sp>
    <dsp:sp modelId="{27B6AC56-5FE6-4AB9-95D7-F0391C1910FD}">
      <dsp:nvSpPr>
        <dsp:cNvPr id="0" name=""/>
        <dsp:cNvSpPr/>
      </dsp:nvSpPr>
      <dsp:spPr>
        <a:xfrm>
          <a:off x="4884355" y="42049"/>
          <a:ext cx="1742405" cy="1241463"/>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Run Topology Optimization</a:t>
          </a:r>
        </a:p>
      </dsp:txBody>
      <dsp:txXfrm>
        <a:off x="4920716" y="78410"/>
        <a:ext cx="1669683" cy="1168741"/>
      </dsp:txXfrm>
    </dsp:sp>
    <dsp:sp modelId="{6FEEBC9D-F2E8-4686-9BFA-FDCDFEFC7D5B}">
      <dsp:nvSpPr>
        <dsp:cNvPr id="0" name=""/>
        <dsp:cNvSpPr/>
      </dsp:nvSpPr>
      <dsp:spPr>
        <a:xfrm>
          <a:off x="6801001" y="446723"/>
          <a:ext cx="369389" cy="432116"/>
        </a:xfrm>
        <a:prstGeom prst="righ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801001" y="533146"/>
        <a:ext cx="258572" cy="259270"/>
      </dsp:txXfrm>
    </dsp:sp>
    <dsp:sp modelId="{10862528-FAD6-4167-A6AA-60AE3A149DEC}">
      <dsp:nvSpPr>
        <dsp:cNvPr id="0" name=""/>
        <dsp:cNvSpPr/>
      </dsp:nvSpPr>
      <dsp:spPr>
        <a:xfrm>
          <a:off x="7323723" y="42049"/>
          <a:ext cx="1742405" cy="1241463"/>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Output results for user review</a:t>
          </a:r>
        </a:p>
      </dsp:txBody>
      <dsp:txXfrm>
        <a:off x="7360084" y="78410"/>
        <a:ext cx="1669683" cy="1168741"/>
      </dsp:txXfrm>
    </dsp:sp>
    <dsp:sp modelId="{84C98E88-7167-4CCA-98B1-D12675CD2DBB}">
      <dsp:nvSpPr>
        <dsp:cNvPr id="0" name=""/>
        <dsp:cNvSpPr/>
      </dsp:nvSpPr>
      <dsp:spPr>
        <a:xfrm>
          <a:off x="9240369" y="446723"/>
          <a:ext cx="369389" cy="432116"/>
        </a:xfrm>
        <a:prstGeom prst="righ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9240369" y="533146"/>
        <a:ext cx="258572" cy="259270"/>
      </dsp:txXfrm>
    </dsp:sp>
    <dsp:sp modelId="{87AC639B-0798-4996-9EEC-925A528C29D2}">
      <dsp:nvSpPr>
        <dsp:cNvPr id="0" name=""/>
        <dsp:cNvSpPr/>
      </dsp:nvSpPr>
      <dsp:spPr>
        <a:xfrm>
          <a:off x="9763090" y="42049"/>
          <a:ext cx="1742405" cy="1241463"/>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Reconstruct CAD model of selected outputs</a:t>
          </a:r>
        </a:p>
      </dsp:txBody>
      <dsp:txXfrm>
        <a:off x="9799451" y="78410"/>
        <a:ext cx="1669683" cy="11687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5328AD-33EB-4AD2-B294-24D50F87E6BD}">
      <dsp:nvSpPr>
        <dsp:cNvPr id="0" name=""/>
        <dsp:cNvSpPr/>
      </dsp:nvSpPr>
      <dsp:spPr>
        <a:xfrm>
          <a:off x="4869" y="649273"/>
          <a:ext cx="2128896" cy="1337213"/>
        </a:xfrm>
        <a:prstGeom prst="roundRect">
          <a:avLst>
            <a:gd name="adj" fmla="val 10000"/>
          </a:avLst>
        </a:prstGeom>
        <a:solidFill>
          <a:schemeClr val="tx1"/>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Application assessment</a:t>
          </a:r>
        </a:p>
        <a:p>
          <a:pPr marL="0" lvl="0" indent="0" algn="ctr" defTabSz="800100">
            <a:lnSpc>
              <a:spcPct val="90000"/>
            </a:lnSpc>
            <a:spcBef>
              <a:spcPct val="0"/>
            </a:spcBef>
            <a:spcAft>
              <a:spcPct val="35000"/>
            </a:spcAft>
            <a:buNone/>
          </a:pPr>
          <a:r>
            <a:rPr lang="en-US" sz="1800" kern="1200"/>
            <a:t>1 hour</a:t>
          </a:r>
        </a:p>
      </dsp:txBody>
      <dsp:txXfrm>
        <a:off x="44035" y="688439"/>
        <a:ext cx="2050564" cy="1258881"/>
      </dsp:txXfrm>
    </dsp:sp>
    <dsp:sp modelId="{55A642D5-3B5F-47F1-9E20-66F7ABFB7EA9}">
      <dsp:nvSpPr>
        <dsp:cNvPr id="0" name=""/>
        <dsp:cNvSpPr/>
      </dsp:nvSpPr>
      <dsp:spPr>
        <a:xfrm>
          <a:off x="2346655" y="1053897"/>
          <a:ext cx="451326" cy="52796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346655" y="1159490"/>
        <a:ext cx="315928" cy="316780"/>
      </dsp:txXfrm>
    </dsp:sp>
    <dsp:sp modelId="{F9F12CC7-264F-44D0-9C69-C3D3FFDCC0D4}">
      <dsp:nvSpPr>
        <dsp:cNvPr id="0" name=""/>
        <dsp:cNvSpPr/>
      </dsp:nvSpPr>
      <dsp:spPr>
        <a:xfrm>
          <a:off x="2985324" y="649273"/>
          <a:ext cx="2128896" cy="1337213"/>
        </a:xfrm>
        <a:prstGeom prst="roundRect">
          <a:avLst>
            <a:gd name="adj" fmla="val 10000"/>
          </a:avLst>
        </a:prstGeom>
        <a:solidFill>
          <a:schemeClr val="tx1"/>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Generative Design Application Checklist</a:t>
          </a:r>
        </a:p>
        <a:p>
          <a:pPr marL="0" lvl="0" indent="0" algn="ctr" defTabSz="800100">
            <a:lnSpc>
              <a:spcPct val="90000"/>
            </a:lnSpc>
            <a:spcBef>
              <a:spcPct val="0"/>
            </a:spcBef>
            <a:spcAft>
              <a:spcPct val="35000"/>
            </a:spcAft>
            <a:buNone/>
          </a:pPr>
          <a:r>
            <a:rPr lang="en-US" sz="1800" kern="1200"/>
            <a:t>1 hour</a:t>
          </a:r>
        </a:p>
      </dsp:txBody>
      <dsp:txXfrm>
        <a:off x="3024490" y="688439"/>
        <a:ext cx="2050564" cy="1258881"/>
      </dsp:txXfrm>
    </dsp:sp>
    <dsp:sp modelId="{90E444BA-E1C7-4A27-BD47-C9A9DFAB460F}">
      <dsp:nvSpPr>
        <dsp:cNvPr id="0" name=""/>
        <dsp:cNvSpPr/>
      </dsp:nvSpPr>
      <dsp:spPr>
        <a:xfrm>
          <a:off x="5327110" y="1053897"/>
          <a:ext cx="451326" cy="52796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327110" y="1159490"/>
        <a:ext cx="315928" cy="316780"/>
      </dsp:txXfrm>
    </dsp:sp>
    <dsp:sp modelId="{FDBABD04-227C-4F6D-A1E5-A868157402B8}">
      <dsp:nvSpPr>
        <dsp:cNvPr id="0" name=""/>
        <dsp:cNvSpPr/>
      </dsp:nvSpPr>
      <dsp:spPr>
        <a:xfrm>
          <a:off x="5965779" y="649273"/>
          <a:ext cx="2128896" cy="1337213"/>
        </a:xfrm>
        <a:prstGeom prst="roundRect">
          <a:avLst>
            <a:gd name="adj" fmla="val 10000"/>
          </a:avLst>
        </a:prstGeom>
        <a:solidFill>
          <a:schemeClr val="tx1"/>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Design and analysis provided to project</a:t>
          </a:r>
        </a:p>
        <a:p>
          <a:pPr marL="0" lvl="0" indent="0" algn="ctr" defTabSz="800100">
            <a:lnSpc>
              <a:spcPct val="90000"/>
            </a:lnSpc>
            <a:spcBef>
              <a:spcPct val="0"/>
            </a:spcBef>
            <a:spcAft>
              <a:spcPct val="35000"/>
            </a:spcAft>
            <a:buNone/>
          </a:pPr>
          <a:r>
            <a:rPr lang="en-US" sz="1800" kern="1200"/>
            <a:t>1-3 days</a:t>
          </a:r>
        </a:p>
      </dsp:txBody>
      <dsp:txXfrm>
        <a:off x="6004945" y="688439"/>
        <a:ext cx="2050564" cy="1258881"/>
      </dsp:txXfrm>
    </dsp:sp>
    <dsp:sp modelId="{189C4753-70B5-4D4F-9BD1-24FFDC66A116}">
      <dsp:nvSpPr>
        <dsp:cNvPr id="0" name=""/>
        <dsp:cNvSpPr/>
      </dsp:nvSpPr>
      <dsp:spPr>
        <a:xfrm>
          <a:off x="8308782" y="1053897"/>
          <a:ext cx="453906" cy="52796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8308782" y="1159490"/>
        <a:ext cx="317734" cy="316780"/>
      </dsp:txXfrm>
    </dsp:sp>
    <dsp:sp modelId="{B432FE3F-6CE4-485A-B693-80BDDBCF905F}">
      <dsp:nvSpPr>
        <dsp:cNvPr id="0" name=""/>
        <dsp:cNvSpPr/>
      </dsp:nvSpPr>
      <dsp:spPr>
        <a:xfrm>
          <a:off x="8951103" y="649273"/>
          <a:ext cx="2128896" cy="1337213"/>
        </a:xfrm>
        <a:prstGeom prst="roundRect">
          <a:avLst>
            <a:gd name="adj" fmla="val 10000"/>
          </a:avLst>
        </a:prstGeom>
        <a:solidFill>
          <a:schemeClr val="tx1"/>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Feedback  or </a:t>
          </a:r>
        </a:p>
        <a:p>
          <a:pPr marL="0" lvl="0" indent="0" algn="ctr" defTabSz="800100">
            <a:lnSpc>
              <a:spcPct val="90000"/>
            </a:lnSpc>
            <a:spcBef>
              <a:spcPct val="0"/>
            </a:spcBef>
            <a:spcAft>
              <a:spcPct val="35000"/>
            </a:spcAft>
            <a:buNone/>
          </a:pPr>
          <a:r>
            <a:rPr lang="en-US" sz="1800" kern="1200"/>
            <a:t>Req. change</a:t>
          </a:r>
        </a:p>
      </dsp:txBody>
      <dsp:txXfrm>
        <a:off x="8990269" y="688439"/>
        <a:ext cx="2050564" cy="125888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D6D819-29D1-4283-9B05-AA0861A5B97F}" type="datetimeFigureOut">
              <a:rPr lang="en-US" smtClean="0"/>
              <a:t>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063456-7CAA-4E33-803E-9A03C4DA766E}" type="slidenum">
              <a:rPr lang="en-US" smtClean="0"/>
              <a:t>‹#›</a:t>
            </a:fld>
            <a:endParaRPr lang="en-US"/>
          </a:p>
        </p:txBody>
      </p:sp>
    </p:spTree>
    <p:extLst>
      <p:ext uri="{BB962C8B-B14F-4D97-AF65-F5344CB8AC3E}">
        <p14:creationId xmlns:p14="http://schemas.microsoft.com/office/powerpoint/2010/main" val="760626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arxiv.org/abs/1903.09718"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Link: need to add paper from EXCITE</a:t>
            </a:r>
          </a:p>
          <a:p>
            <a:r>
              <a:rPr lang="en-US" b="0" i="0" u="none" strike="noStrike" dirty="0">
                <a:solidFill>
                  <a:srgbClr val="9399F5"/>
                </a:solidFill>
                <a:effectLst/>
                <a:latin typeface="Segoe UI" panose="020B0502040204020203" pitchFamily="34" charset="0"/>
                <a:hlinkClick r:id="rId3" tooltip="https://arxiv.org/abs/1903.09718"/>
              </a:rPr>
              <a:t>https://arxiv.org/abs/1903.09718</a:t>
            </a:r>
            <a:endParaRPr lang="en-US" b="0" i="0" u="none" strike="noStrike" dirty="0">
              <a:solidFill>
                <a:srgbClr val="9399F5"/>
              </a:solidFill>
              <a:effectLst/>
              <a:latin typeface="Segoe UI" panose="020B0502040204020203" pitchFamily="34" charset="0"/>
            </a:endParaRPr>
          </a:p>
          <a:p>
            <a:endParaRPr lang="en-US" b="0" i="0" u="none" strike="noStrike" dirty="0">
              <a:solidFill>
                <a:srgbClr val="9399F5"/>
              </a:solidFill>
              <a:effectLst/>
              <a:latin typeface="Segoe UI" panose="020B0502040204020203" pitchFamily="34" charset="0"/>
            </a:endParaRPr>
          </a:p>
          <a:p>
            <a:pPr marL="171450" indent="-171450">
              <a:buFontTx/>
              <a:buChar char="-"/>
            </a:pPr>
            <a:r>
              <a:rPr lang="en-US" b="0" i="0" u="none" strike="noStrike" dirty="0">
                <a:solidFill>
                  <a:srgbClr val="9399F5"/>
                </a:solidFill>
                <a:effectLst/>
                <a:latin typeface="Segoe UI" panose="020B0502040204020203" pitchFamily="34" charset="0"/>
              </a:rPr>
              <a:t>Will update weight + balloon – 1.5t to be updated, 400 ft to be updated, </a:t>
            </a:r>
          </a:p>
          <a:p>
            <a:pPr marL="171450" indent="-171450">
              <a:buFontTx/>
              <a:buChar char="-"/>
            </a:pPr>
            <a:r>
              <a:rPr lang="en-US" b="0" i="0" u="none" strike="noStrike" dirty="0">
                <a:solidFill>
                  <a:srgbClr val="9399F5"/>
                </a:solidFill>
                <a:effectLst/>
                <a:latin typeface="Segoe UI" panose="020B0502040204020203" pitchFamily="34" charset="0"/>
              </a:rPr>
              <a:t>Long Duration Balloon (LDB)</a:t>
            </a:r>
          </a:p>
          <a:p>
            <a:pPr marL="171450" indent="-171450">
              <a:buFontTx/>
              <a:buChar char="-"/>
            </a:pPr>
            <a:r>
              <a:rPr lang="en-US" b="0" i="0" u="none" strike="noStrike" dirty="0">
                <a:solidFill>
                  <a:srgbClr val="9399F5"/>
                </a:solidFill>
                <a:effectLst/>
                <a:latin typeface="Segoe UI" panose="020B0502040204020203" pitchFamily="34" charset="0"/>
              </a:rPr>
              <a:t>Check mass figure – may be 50-75%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E92D4C-AB7A-43BE-8099-79D23D4DE6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4463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Validate with existing methods. Same as you do with human designs!</a:t>
            </a:r>
          </a:p>
        </p:txBody>
      </p:sp>
      <p:sp>
        <p:nvSpPr>
          <p:cNvPr id="4" name="Slide Number Placeholder 3"/>
          <p:cNvSpPr>
            <a:spLocks noGrp="1"/>
          </p:cNvSpPr>
          <p:nvPr>
            <p:ph type="sldNum" sz="quarter" idx="5"/>
          </p:nvPr>
        </p:nvSpPr>
        <p:spPr/>
        <p:txBody>
          <a:bodyPr/>
          <a:lstStyle/>
          <a:p>
            <a:fld id="{FF063456-7CAA-4E33-803E-9A03C4DA766E}" type="slidenum">
              <a:rPr lang="en-US" smtClean="0"/>
              <a:t>9</a:t>
            </a:fld>
            <a:endParaRPr lang="en-US"/>
          </a:p>
        </p:txBody>
      </p:sp>
    </p:spTree>
    <p:extLst>
      <p:ext uri="{BB962C8B-B14F-4D97-AF65-F5344CB8AC3E}">
        <p14:creationId xmlns:p14="http://schemas.microsoft.com/office/powerpoint/2010/main" val="103330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first find low hanging fruit, demonstrate value, then scale up</a:t>
            </a:r>
          </a:p>
        </p:txBody>
      </p:sp>
      <p:sp>
        <p:nvSpPr>
          <p:cNvPr id="4" name="Slide Number Placeholder 3"/>
          <p:cNvSpPr>
            <a:spLocks noGrp="1"/>
          </p:cNvSpPr>
          <p:nvPr>
            <p:ph type="sldNum" sz="quarter" idx="5"/>
          </p:nvPr>
        </p:nvSpPr>
        <p:spPr/>
        <p:txBody>
          <a:bodyPr/>
          <a:lstStyle/>
          <a:p>
            <a:fld id="{FF063456-7CAA-4E33-803E-9A03C4DA766E}" type="slidenum">
              <a:rPr lang="en-US" smtClean="0"/>
              <a:t>12</a:t>
            </a:fld>
            <a:endParaRPr lang="en-US"/>
          </a:p>
        </p:txBody>
      </p:sp>
    </p:spTree>
    <p:extLst>
      <p:ext uri="{BB962C8B-B14F-4D97-AF65-F5344CB8AC3E}">
        <p14:creationId xmlns:p14="http://schemas.microsoft.com/office/powerpoint/2010/main" val="1105137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EXCITE Tip/Tilt Bracket shows game changing improvements in development time/cost (16 hours vs 1), mass/stiffness (3x improvement), stress (4x reduction), and manufacturability. Human design could be improved with further iterations, but it would take weeks.</a:t>
            </a:r>
          </a:p>
        </p:txBody>
      </p:sp>
      <p:sp>
        <p:nvSpPr>
          <p:cNvPr id="4" name="Slide Number Placeholder 3"/>
          <p:cNvSpPr>
            <a:spLocks noGrp="1"/>
          </p:cNvSpPr>
          <p:nvPr>
            <p:ph type="sldNum" sz="quarter" idx="5"/>
          </p:nvPr>
        </p:nvSpPr>
        <p:spPr/>
        <p:txBody>
          <a:bodyPr/>
          <a:lstStyle/>
          <a:p>
            <a:fld id="{FF063456-7CAA-4E33-803E-9A03C4DA766E}" type="slidenum">
              <a:rPr lang="en-US" smtClean="0"/>
              <a:t>13</a:t>
            </a:fld>
            <a:endParaRPr lang="en-US"/>
          </a:p>
        </p:txBody>
      </p:sp>
    </p:spTree>
    <p:extLst>
      <p:ext uri="{BB962C8B-B14F-4D97-AF65-F5344CB8AC3E}">
        <p14:creationId xmlns:p14="http://schemas.microsoft.com/office/powerpoint/2010/main" val="3447294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63456-7CAA-4E33-803E-9A03C4DA766E}" type="slidenum">
              <a:rPr lang="en-US" smtClean="0"/>
              <a:t>17</a:t>
            </a:fld>
            <a:endParaRPr lang="en-US"/>
          </a:p>
        </p:txBody>
      </p:sp>
    </p:spTree>
    <p:extLst>
      <p:ext uri="{BB962C8B-B14F-4D97-AF65-F5344CB8AC3E}">
        <p14:creationId xmlns:p14="http://schemas.microsoft.com/office/powerpoint/2010/main" val="1428121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63456-7CAA-4E33-803E-9A03C4DA766E}" type="slidenum">
              <a:rPr lang="en-US" smtClean="0"/>
              <a:t>23</a:t>
            </a:fld>
            <a:endParaRPr lang="en-US"/>
          </a:p>
        </p:txBody>
      </p:sp>
    </p:spTree>
    <p:extLst>
      <p:ext uri="{BB962C8B-B14F-4D97-AF65-F5344CB8AC3E}">
        <p14:creationId xmlns:p14="http://schemas.microsoft.com/office/powerpoint/2010/main" val="3265817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2AB7F19-9D8E-4DEF-99F5-D0F0974F7BC2}" type="datetime1">
              <a:rPr lang="en-US" smtClean="0"/>
              <a:t>2/6/2024</a:t>
            </a:fld>
            <a:endParaRPr lang="en-US"/>
          </a:p>
        </p:txBody>
      </p:sp>
      <p:sp>
        <p:nvSpPr>
          <p:cNvPr id="5" name="Footer Placeholder 4"/>
          <p:cNvSpPr>
            <a:spLocks noGrp="1"/>
          </p:cNvSpPr>
          <p:nvPr>
            <p:ph type="ftr" sz="quarter" idx="11"/>
          </p:nvPr>
        </p:nvSpPr>
        <p:spPr/>
        <p:txBody>
          <a:bodyPr/>
          <a:lstStyle/>
          <a:p>
            <a:r>
              <a:rPr lang="en-US"/>
              <a:t>ryan.s.mcclelland@nasa.gov</a:t>
            </a:r>
          </a:p>
        </p:txBody>
      </p:sp>
      <p:sp>
        <p:nvSpPr>
          <p:cNvPr id="6" name="Slide Number Placeholder 5"/>
          <p:cNvSpPr>
            <a:spLocks noGrp="1"/>
          </p:cNvSpPr>
          <p:nvPr>
            <p:ph type="sldNum" sz="quarter" idx="12"/>
          </p:nvPr>
        </p:nvSpPr>
        <p:spPr/>
        <p:txBody>
          <a:bodyPr/>
          <a:lstStyle/>
          <a:p>
            <a:fld id="{B39F939F-3059-4957-A4D6-059C4120EFAC}" type="slidenum">
              <a:rPr lang="en-US" smtClean="0"/>
              <a:t>‹#›</a:t>
            </a:fld>
            <a:endParaRPr lang="en-US"/>
          </a:p>
        </p:txBody>
      </p:sp>
    </p:spTree>
    <p:extLst>
      <p:ext uri="{BB962C8B-B14F-4D97-AF65-F5344CB8AC3E}">
        <p14:creationId xmlns:p14="http://schemas.microsoft.com/office/powerpoint/2010/main" val="3874352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76" y="2664"/>
            <a:ext cx="10515600" cy="763456"/>
          </a:xfrm>
        </p:spPr>
        <p:txBody>
          <a:bodyPr/>
          <a:lstStyle/>
          <a:p>
            <a:r>
              <a:rPr lang="en-US" dirty="0"/>
              <a:t>Click to edit Master title style</a:t>
            </a:r>
          </a:p>
        </p:txBody>
      </p:sp>
      <p:sp>
        <p:nvSpPr>
          <p:cNvPr id="3" name="Content Placeholder 2"/>
          <p:cNvSpPr>
            <a:spLocks noGrp="1"/>
          </p:cNvSpPr>
          <p:nvPr>
            <p:ph idx="1"/>
          </p:nvPr>
        </p:nvSpPr>
        <p:spPr>
          <a:xfrm>
            <a:off x="6176" y="787659"/>
            <a:ext cx="11347624" cy="5456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15323B-38B0-41FB-A9FF-BF6FFFA942BE}" type="datetime1">
              <a:rPr lang="en-US" smtClean="0"/>
              <a:t>2/6/2024</a:t>
            </a:fld>
            <a:endParaRPr lang="en-US"/>
          </a:p>
        </p:txBody>
      </p:sp>
      <p:sp>
        <p:nvSpPr>
          <p:cNvPr id="6" name="Slide Number Placeholder 5"/>
          <p:cNvSpPr>
            <a:spLocks noGrp="1"/>
          </p:cNvSpPr>
          <p:nvPr>
            <p:ph type="sldNum" sz="quarter" idx="12"/>
          </p:nvPr>
        </p:nvSpPr>
        <p:spPr/>
        <p:txBody>
          <a:bodyPr/>
          <a:lstStyle/>
          <a:p>
            <a:fld id="{B39F939F-3059-4957-A4D6-059C4120EFAC}" type="slidenum">
              <a:rPr lang="en-US" smtClean="0"/>
              <a:t>‹#›</a:t>
            </a:fld>
            <a:endParaRPr lang="en-US"/>
          </a:p>
        </p:txBody>
      </p:sp>
    </p:spTree>
    <p:extLst>
      <p:ext uri="{BB962C8B-B14F-4D97-AF65-F5344CB8AC3E}">
        <p14:creationId xmlns:p14="http://schemas.microsoft.com/office/powerpoint/2010/main" val="2953234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580643-09D7-4A9A-94DF-40873A014BBB}" type="datetime1">
              <a:rPr lang="en-US" smtClean="0"/>
              <a:t>2/6/2024</a:t>
            </a:fld>
            <a:endParaRPr lang="en-US"/>
          </a:p>
        </p:txBody>
      </p:sp>
      <p:sp>
        <p:nvSpPr>
          <p:cNvPr id="6" name="Footer Placeholder 5"/>
          <p:cNvSpPr>
            <a:spLocks noGrp="1"/>
          </p:cNvSpPr>
          <p:nvPr>
            <p:ph type="ftr" sz="quarter" idx="11"/>
          </p:nvPr>
        </p:nvSpPr>
        <p:spPr/>
        <p:txBody>
          <a:bodyPr/>
          <a:lstStyle/>
          <a:p>
            <a:r>
              <a:rPr lang="en-US"/>
              <a:t>ryan.s.mcclelland@nasa.gov</a:t>
            </a:r>
          </a:p>
        </p:txBody>
      </p:sp>
      <p:sp>
        <p:nvSpPr>
          <p:cNvPr id="7" name="Slide Number Placeholder 6"/>
          <p:cNvSpPr>
            <a:spLocks noGrp="1"/>
          </p:cNvSpPr>
          <p:nvPr>
            <p:ph type="sldNum" sz="quarter" idx="12"/>
          </p:nvPr>
        </p:nvSpPr>
        <p:spPr/>
        <p:txBody>
          <a:bodyPr/>
          <a:lstStyle/>
          <a:p>
            <a:fld id="{B39F939F-3059-4957-A4D6-059C4120EFAC}" type="slidenum">
              <a:rPr lang="en-US" smtClean="0"/>
              <a:t>‹#›</a:t>
            </a:fld>
            <a:endParaRPr lang="en-US"/>
          </a:p>
        </p:txBody>
      </p:sp>
    </p:spTree>
    <p:extLst>
      <p:ext uri="{BB962C8B-B14F-4D97-AF65-F5344CB8AC3E}">
        <p14:creationId xmlns:p14="http://schemas.microsoft.com/office/powerpoint/2010/main" val="2381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7E58CB-CBBC-433D-9B3B-C185C67D7F72}" type="datetime1">
              <a:rPr lang="en-US" smtClean="0"/>
              <a:t>2/6/2024</a:t>
            </a:fld>
            <a:endParaRPr lang="en-US"/>
          </a:p>
        </p:txBody>
      </p:sp>
      <p:sp>
        <p:nvSpPr>
          <p:cNvPr id="6" name="Footer Placeholder 5"/>
          <p:cNvSpPr>
            <a:spLocks noGrp="1"/>
          </p:cNvSpPr>
          <p:nvPr>
            <p:ph type="ftr" sz="quarter" idx="11"/>
          </p:nvPr>
        </p:nvSpPr>
        <p:spPr/>
        <p:txBody>
          <a:bodyPr/>
          <a:lstStyle/>
          <a:p>
            <a:r>
              <a:rPr lang="en-US"/>
              <a:t>ryan.s.mcclelland@nasa.gov</a:t>
            </a:r>
          </a:p>
        </p:txBody>
      </p:sp>
      <p:sp>
        <p:nvSpPr>
          <p:cNvPr id="7" name="Slide Number Placeholder 6"/>
          <p:cNvSpPr>
            <a:spLocks noGrp="1"/>
          </p:cNvSpPr>
          <p:nvPr>
            <p:ph type="sldNum" sz="quarter" idx="12"/>
          </p:nvPr>
        </p:nvSpPr>
        <p:spPr/>
        <p:txBody>
          <a:bodyPr/>
          <a:lstStyle/>
          <a:p>
            <a:fld id="{B39F939F-3059-4957-A4D6-059C4120EFAC}" type="slidenum">
              <a:rPr lang="en-US" smtClean="0"/>
              <a:t>‹#›</a:t>
            </a:fld>
            <a:endParaRPr lang="en-US"/>
          </a:p>
        </p:txBody>
      </p:sp>
    </p:spTree>
    <p:extLst>
      <p:ext uri="{BB962C8B-B14F-4D97-AF65-F5344CB8AC3E}">
        <p14:creationId xmlns:p14="http://schemas.microsoft.com/office/powerpoint/2010/main" val="1187019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B05975-1E9E-4186-B9DE-8AA890AF58CC}" type="datetime1">
              <a:rPr lang="en-US" smtClean="0"/>
              <a:t>2/6/2024</a:t>
            </a:fld>
            <a:endParaRPr lang="en-US"/>
          </a:p>
        </p:txBody>
      </p:sp>
      <p:sp>
        <p:nvSpPr>
          <p:cNvPr id="5" name="Footer Placeholder 4"/>
          <p:cNvSpPr>
            <a:spLocks noGrp="1"/>
          </p:cNvSpPr>
          <p:nvPr>
            <p:ph type="ftr" sz="quarter" idx="11"/>
          </p:nvPr>
        </p:nvSpPr>
        <p:spPr/>
        <p:txBody>
          <a:bodyPr/>
          <a:lstStyle/>
          <a:p>
            <a:r>
              <a:rPr lang="en-US"/>
              <a:t>ryan.s.mcclelland@nasa.gov</a:t>
            </a:r>
          </a:p>
        </p:txBody>
      </p:sp>
      <p:sp>
        <p:nvSpPr>
          <p:cNvPr id="6" name="Slide Number Placeholder 5"/>
          <p:cNvSpPr>
            <a:spLocks noGrp="1"/>
          </p:cNvSpPr>
          <p:nvPr>
            <p:ph type="sldNum" sz="quarter" idx="12"/>
          </p:nvPr>
        </p:nvSpPr>
        <p:spPr/>
        <p:txBody>
          <a:bodyPr/>
          <a:lstStyle/>
          <a:p>
            <a:fld id="{B39F939F-3059-4957-A4D6-059C4120EFAC}" type="slidenum">
              <a:rPr lang="en-US" smtClean="0"/>
              <a:t>‹#›</a:t>
            </a:fld>
            <a:endParaRPr lang="en-US"/>
          </a:p>
        </p:txBody>
      </p:sp>
    </p:spTree>
    <p:extLst>
      <p:ext uri="{BB962C8B-B14F-4D97-AF65-F5344CB8AC3E}">
        <p14:creationId xmlns:p14="http://schemas.microsoft.com/office/powerpoint/2010/main" val="1566568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76B27D-3D02-4214-98F9-344AAD6EFBCD}" type="datetime1">
              <a:rPr lang="en-US" smtClean="0"/>
              <a:t>2/6/2024</a:t>
            </a:fld>
            <a:endParaRPr lang="en-US"/>
          </a:p>
        </p:txBody>
      </p:sp>
      <p:sp>
        <p:nvSpPr>
          <p:cNvPr id="5" name="Footer Placeholder 4"/>
          <p:cNvSpPr>
            <a:spLocks noGrp="1"/>
          </p:cNvSpPr>
          <p:nvPr>
            <p:ph type="ftr" sz="quarter" idx="11"/>
          </p:nvPr>
        </p:nvSpPr>
        <p:spPr/>
        <p:txBody>
          <a:bodyPr/>
          <a:lstStyle/>
          <a:p>
            <a:r>
              <a:rPr lang="en-US"/>
              <a:t>ryan.s.mcclelland@nasa.gov</a:t>
            </a:r>
          </a:p>
        </p:txBody>
      </p:sp>
      <p:sp>
        <p:nvSpPr>
          <p:cNvPr id="6" name="Slide Number Placeholder 5"/>
          <p:cNvSpPr>
            <a:spLocks noGrp="1"/>
          </p:cNvSpPr>
          <p:nvPr>
            <p:ph type="sldNum" sz="quarter" idx="12"/>
          </p:nvPr>
        </p:nvSpPr>
        <p:spPr/>
        <p:txBody>
          <a:bodyPr/>
          <a:lstStyle/>
          <a:p>
            <a:fld id="{B39F939F-3059-4957-A4D6-059C4120EFAC}" type="slidenum">
              <a:rPr lang="en-US" smtClean="0"/>
              <a:t>‹#›</a:t>
            </a:fld>
            <a:endParaRPr lang="en-US"/>
          </a:p>
        </p:txBody>
      </p:sp>
    </p:spTree>
    <p:extLst>
      <p:ext uri="{BB962C8B-B14F-4D97-AF65-F5344CB8AC3E}">
        <p14:creationId xmlns:p14="http://schemas.microsoft.com/office/powerpoint/2010/main" val="421457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B03DE3B-AA64-CF44-8E42-76AAF23FCDBE}"/>
              </a:ext>
            </a:extLst>
          </p:cNvPr>
          <p:cNvSpPr>
            <a:spLocks noGrp="1"/>
          </p:cNvSpPr>
          <p:nvPr>
            <p:ph type="body" sz="quarter" idx="23" hasCustomPrompt="1"/>
          </p:nvPr>
        </p:nvSpPr>
        <p:spPr>
          <a:xfrm>
            <a:off x="609600" y="1855675"/>
            <a:ext cx="5158317" cy="3861017"/>
          </a:xfrm>
          <a:prstGeom prst="rect">
            <a:avLst/>
          </a:prstGeom>
        </p:spPr>
        <p:txBody>
          <a:bodyPr/>
          <a:lstStyle>
            <a:lvl1pPr>
              <a:lnSpc>
                <a:spcPct val="130000"/>
              </a:lnSpc>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a:t>
            </a:r>
            <a:r>
              <a:rPr lang="en-US" dirty="0" err="1"/>
              <a:t>ipsa</a:t>
            </a:r>
            <a:r>
              <a:rPr lang="en-US" dirty="0"/>
              <a:t> </a:t>
            </a:r>
            <a:r>
              <a:rPr lang="en-US" dirty="0" err="1"/>
              <a:t>quae</a:t>
            </a:r>
            <a:r>
              <a:rPr lang="en-US" dirty="0"/>
              <a:t> ab </a:t>
            </a:r>
            <a:r>
              <a:rPr lang="en-US" dirty="0" err="1"/>
              <a:t>illo</a:t>
            </a:r>
            <a:r>
              <a:rPr lang="en-US" dirty="0"/>
              <a:t> </a:t>
            </a:r>
            <a:r>
              <a:rPr lang="en-US" dirty="0" err="1"/>
              <a:t>inventore</a:t>
            </a:r>
            <a:r>
              <a:rPr lang="en-US" dirty="0"/>
              <a:t> </a:t>
            </a:r>
            <a:r>
              <a:rPr lang="en-US" dirty="0" err="1"/>
              <a:t>veritatis</a:t>
            </a:r>
            <a:r>
              <a:rPr lang="en-US" dirty="0"/>
              <a:t> et quasi </a:t>
            </a:r>
            <a:r>
              <a:rPr lang="en-US" dirty="0" err="1"/>
              <a:t>architecto</a:t>
            </a:r>
            <a:r>
              <a:rPr lang="en-US" dirty="0"/>
              <a:t> beatae vitae dicta sunt </a:t>
            </a:r>
            <a:r>
              <a:rPr lang="en-US" dirty="0" err="1"/>
              <a:t>explicabo</a:t>
            </a:r>
            <a:r>
              <a:rPr lang="en-US" dirty="0"/>
              <a:t>. Nemo </a:t>
            </a:r>
            <a:r>
              <a:rPr lang="en-US" dirty="0" err="1"/>
              <a:t>enim</a:t>
            </a:r>
            <a:r>
              <a:rPr lang="en-US" dirty="0"/>
              <a:t> </a:t>
            </a:r>
            <a:r>
              <a:rPr lang="en-US" dirty="0" err="1"/>
              <a:t>ipsam</a:t>
            </a:r>
            <a:r>
              <a:rPr lang="en-US" dirty="0"/>
              <a:t> </a:t>
            </a:r>
            <a:r>
              <a:rPr lang="en-US" dirty="0" err="1"/>
              <a:t>voluptatem</a:t>
            </a:r>
            <a:r>
              <a:rPr lang="en-US" dirty="0"/>
              <a:t> </a:t>
            </a:r>
            <a:r>
              <a:rPr lang="en-US" dirty="0" err="1"/>
              <a:t>quia</a:t>
            </a:r>
            <a:r>
              <a:rPr lang="en-US" dirty="0"/>
              <a:t> </a:t>
            </a:r>
            <a:r>
              <a:rPr lang="en-US" dirty="0" err="1"/>
              <a:t>voluptas</a:t>
            </a:r>
            <a:r>
              <a:rPr lang="en-US" dirty="0"/>
              <a:t> sit </a:t>
            </a:r>
            <a:r>
              <a:rPr lang="en-US" dirty="0" err="1"/>
              <a:t>aspernatur</a:t>
            </a:r>
            <a:r>
              <a:rPr lang="en-US" dirty="0"/>
              <a:t> </a:t>
            </a:r>
            <a:r>
              <a:rPr lang="en-US" dirty="0" err="1"/>
              <a:t>aut</a:t>
            </a:r>
            <a:r>
              <a:rPr lang="en-US" dirty="0"/>
              <a:t> </a:t>
            </a:r>
            <a:r>
              <a:rPr lang="en-US" dirty="0" err="1"/>
              <a:t>odit</a:t>
            </a:r>
            <a:r>
              <a:rPr lang="en-US" dirty="0"/>
              <a:t> </a:t>
            </a:r>
            <a:r>
              <a:rPr lang="en-US" dirty="0" err="1"/>
              <a:t>aut</a:t>
            </a:r>
            <a:r>
              <a:rPr lang="en-US" dirty="0"/>
              <a:t> fugit, sed </a:t>
            </a:r>
            <a:r>
              <a:rPr lang="en-US" dirty="0" err="1"/>
              <a:t>quia</a:t>
            </a:r>
            <a:r>
              <a:rPr lang="en-US" dirty="0"/>
              <a:t> </a:t>
            </a:r>
            <a:r>
              <a:rPr lang="en-US" dirty="0" err="1"/>
              <a:t>consequuntur</a:t>
            </a:r>
            <a:r>
              <a:rPr lang="en-US" dirty="0"/>
              <a:t> </a:t>
            </a:r>
            <a:r>
              <a:rPr lang="en-US" dirty="0" err="1"/>
              <a:t>magni</a:t>
            </a:r>
            <a:r>
              <a:rPr lang="en-US" dirty="0"/>
              <a:t> </a:t>
            </a:r>
            <a:r>
              <a:rPr lang="en-US" dirty="0" err="1"/>
              <a:t>dolores</a:t>
            </a:r>
            <a:r>
              <a:rPr lang="en-US" dirty="0"/>
              <a:t> </a:t>
            </a:r>
            <a:r>
              <a:rPr lang="en-US" dirty="0" err="1"/>
              <a:t>eos</a:t>
            </a:r>
            <a:r>
              <a:rPr lang="en-US" dirty="0"/>
              <a:t> qui </a:t>
            </a:r>
            <a:r>
              <a:rPr lang="en-US" dirty="0" err="1"/>
              <a:t>ratione</a:t>
            </a:r>
            <a:r>
              <a:rPr lang="en-US" dirty="0"/>
              <a:t> </a:t>
            </a:r>
            <a:r>
              <a:rPr lang="en-US" dirty="0" err="1"/>
              <a:t>voluptatem</a:t>
            </a:r>
            <a:r>
              <a:rPr lang="en-US" dirty="0"/>
              <a:t> </a:t>
            </a:r>
            <a:r>
              <a:rPr lang="en-US" dirty="0" err="1"/>
              <a:t>sequi</a:t>
            </a:r>
            <a:r>
              <a:rPr lang="en-US" dirty="0"/>
              <a:t> </a:t>
            </a:r>
            <a:r>
              <a:rPr lang="en-US" dirty="0" err="1"/>
              <a:t>nesciunt</a:t>
            </a:r>
            <a:r>
              <a:rPr lang="en-US" dirty="0"/>
              <a:t>. </a:t>
            </a:r>
            <a:r>
              <a:rPr lang="en-US" dirty="0" err="1"/>
              <a:t>Neque</a:t>
            </a:r>
            <a:r>
              <a:rPr lang="en-US" dirty="0"/>
              <a:t> </a:t>
            </a:r>
            <a:r>
              <a:rPr lang="en-US" dirty="0" err="1"/>
              <a:t>porro</a:t>
            </a:r>
            <a:r>
              <a:rPr lang="en-US" dirty="0"/>
              <a:t> </a:t>
            </a:r>
            <a:r>
              <a:rPr lang="en-US" dirty="0" err="1"/>
              <a:t>quisquam</a:t>
            </a:r>
            <a:r>
              <a:rPr lang="en-US" dirty="0"/>
              <a:t> </a:t>
            </a:r>
            <a:r>
              <a:rPr lang="en-US" dirty="0" err="1"/>
              <a:t>est</a:t>
            </a:r>
            <a:r>
              <a:rPr lang="en-US" dirty="0"/>
              <a:t>, qui </a:t>
            </a:r>
            <a:r>
              <a:rPr lang="en-US" dirty="0" err="1"/>
              <a:t>dolorem</a:t>
            </a:r>
            <a:r>
              <a:rPr lang="en-US" dirty="0"/>
              <a:t> ipsum </a:t>
            </a:r>
            <a:r>
              <a:rPr lang="en-US" dirty="0" err="1"/>
              <a:t>quia</a:t>
            </a:r>
            <a:r>
              <a:rPr lang="en-US" dirty="0"/>
              <a:t> dolor sit </a:t>
            </a:r>
            <a:r>
              <a:rPr lang="en-US" dirty="0" err="1"/>
              <a:t>amet</a:t>
            </a:r>
            <a:r>
              <a:rPr lang="en-US" dirty="0"/>
              <a:t>, </a:t>
            </a:r>
            <a:r>
              <a:rPr lang="en-US" dirty="0" err="1"/>
              <a:t>consectetur</a:t>
            </a:r>
            <a:r>
              <a:rPr lang="en-US" dirty="0"/>
              <a:t>, </a:t>
            </a:r>
            <a:r>
              <a:rPr lang="en-US" dirty="0" err="1"/>
              <a:t>adipisci</a:t>
            </a:r>
            <a:r>
              <a:rPr lang="en-US" dirty="0"/>
              <a:t> </a:t>
            </a:r>
            <a:r>
              <a:rPr lang="en-US" dirty="0" err="1"/>
              <a:t>velit</a:t>
            </a:r>
            <a:r>
              <a:rPr lang="en-US" dirty="0"/>
              <a:t>, sed </a:t>
            </a:r>
            <a:r>
              <a:rPr lang="en-US" dirty="0" err="1"/>
              <a:t>quia</a:t>
            </a:r>
            <a:r>
              <a:rPr lang="en-US" dirty="0"/>
              <a:t> non </a:t>
            </a:r>
            <a:r>
              <a:rPr lang="en-US" dirty="0" err="1"/>
              <a:t>numquam</a:t>
            </a:r>
            <a:r>
              <a:rPr lang="en-US" dirty="0"/>
              <a:t> </a:t>
            </a:r>
            <a:r>
              <a:rPr lang="en-US" dirty="0" err="1"/>
              <a:t>eius</a:t>
            </a:r>
            <a:r>
              <a:rPr lang="en-US" dirty="0"/>
              <a:t> </a:t>
            </a:r>
            <a:r>
              <a:rPr lang="en-US" dirty="0" err="1"/>
              <a:t>modi</a:t>
            </a:r>
            <a:r>
              <a:rPr lang="en-US" dirty="0"/>
              <a:t> </a:t>
            </a:r>
            <a:r>
              <a:rPr lang="en-US" dirty="0" err="1"/>
              <a:t>tempora</a:t>
            </a:r>
            <a:r>
              <a:rPr lang="en-US" dirty="0"/>
              <a:t> </a:t>
            </a:r>
            <a:r>
              <a:rPr lang="en-US" dirty="0" err="1"/>
              <a:t>incidunt</a:t>
            </a:r>
            <a:r>
              <a:rPr lang="en-US" dirty="0"/>
              <a:t> </a:t>
            </a:r>
            <a:r>
              <a:rPr lang="en-US" dirty="0" err="1"/>
              <a:t>ut</a:t>
            </a:r>
            <a:r>
              <a:rPr lang="en-US" dirty="0"/>
              <a:t> labore et dolore </a:t>
            </a:r>
            <a:r>
              <a:rPr lang="en-US" dirty="0" err="1"/>
              <a:t>magnam</a:t>
            </a:r>
            <a:r>
              <a:rPr lang="en-US" dirty="0"/>
              <a:t> </a:t>
            </a:r>
            <a:r>
              <a:rPr lang="en-US" dirty="0" err="1"/>
              <a:t>aliquam</a:t>
            </a:r>
            <a:r>
              <a:rPr lang="en-US" dirty="0"/>
              <a:t> </a:t>
            </a:r>
            <a:r>
              <a:rPr lang="en-US" dirty="0" err="1"/>
              <a:t>quaerat</a:t>
            </a:r>
            <a:r>
              <a:rPr lang="en-US" dirty="0"/>
              <a:t> </a:t>
            </a:r>
            <a:r>
              <a:rPr lang="en-US" dirty="0" err="1"/>
              <a:t>voluptatem</a:t>
            </a:r>
            <a:r>
              <a:rPr lang="en-US" dirty="0"/>
              <a:t>.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commodi</a:t>
            </a:r>
            <a:r>
              <a:rPr lang="en-US" dirty="0"/>
              <a:t> </a:t>
            </a:r>
            <a:r>
              <a:rPr lang="en-US" dirty="0" err="1"/>
              <a:t>consequatur</a:t>
            </a:r>
            <a:r>
              <a:rPr lang="en-US" dirty="0"/>
              <a:t>?</a:t>
            </a:r>
          </a:p>
        </p:txBody>
      </p:sp>
      <p:sp>
        <p:nvSpPr>
          <p:cNvPr id="14" name="Slide Number Placeholder 18">
            <a:extLst>
              <a:ext uri="{FF2B5EF4-FFF2-40B4-BE49-F238E27FC236}">
                <a16:creationId xmlns:a16="http://schemas.microsoft.com/office/drawing/2014/main" id="{10C60332-6DEF-CE45-A85E-525E564A4D94}"/>
              </a:ext>
            </a:extLst>
          </p:cNvPr>
          <p:cNvSpPr>
            <a:spLocks noGrp="1"/>
          </p:cNvSpPr>
          <p:nvPr>
            <p:ph type="sldNum" sz="quarter" idx="4"/>
          </p:nvPr>
        </p:nvSpPr>
        <p:spPr>
          <a:xfrm>
            <a:off x="212479" y="6510962"/>
            <a:ext cx="169333" cy="169335"/>
          </a:xfrm>
          <a:prstGeom prst="rect">
            <a:avLst/>
          </a:prstGeom>
        </p:spPr>
        <p:txBody>
          <a:bodyPr vert="horz" lIns="0" tIns="0" rIns="0" bIns="0" rtlCol="0" anchor="ctr"/>
          <a:lstStyle>
            <a:lvl1pPr algn="ctr">
              <a:defRPr sz="800" b="1">
                <a:solidFill>
                  <a:schemeClr val="bg2"/>
                </a:solidFill>
                <a:latin typeface="Arial" panose="020B0604020202020204" pitchFamily="34" charset="0"/>
                <a:cs typeface="Arial" panose="020B0604020202020204" pitchFamily="34" charset="0"/>
              </a:defRPr>
            </a:lvl1pPr>
          </a:lstStyle>
          <a:p>
            <a:fld id="{B9D346F4-0757-F441-9B34-767F655DA294}" type="slidenum">
              <a:rPr lang="en-US" smtClean="0"/>
              <a:pPr/>
              <a:t>‹#›</a:t>
            </a:fld>
            <a:endParaRPr lang="en-US"/>
          </a:p>
        </p:txBody>
      </p:sp>
      <p:sp>
        <p:nvSpPr>
          <p:cNvPr id="19" name="Title 1">
            <a:extLst>
              <a:ext uri="{FF2B5EF4-FFF2-40B4-BE49-F238E27FC236}">
                <a16:creationId xmlns:a16="http://schemas.microsoft.com/office/drawing/2014/main" id="{0EDED121-3B70-FB45-B6D4-6D4CC76661C8}"/>
              </a:ext>
            </a:extLst>
          </p:cNvPr>
          <p:cNvSpPr>
            <a:spLocks noGrp="1"/>
          </p:cNvSpPr>
          <p:nvPr>
            <p:ph type="title" hasCustomPrompt="1"/>
          </p:nvPr>
        </p:nvSpPr>
        <p:spPr>
          <a:xfrm>
            <a:off x="609546" y="596859"/>
            <a:ext cx="11033757" cy="556444"/>
          </a:xfrm>
          <a:prstGeom prst="rect">
            <a:avLst/>
          </a:prstGeom>
        </p:spPr>
        <p:txBody>
          <a:bodyPr lIns="0" tIns="0" rIns="0" bIns="0" anchor="ctr">
            <a:noAutofit/>
          </a:bodyPr>
          <a:lstStyle/>
          <a:p>
            <a:r>
              <a:rPr lang="en-US"/>
              <a:t>Title text</a:t>
            </a:r>
          </a:p>
        </p:txBody>
      </p:sp>
      <p:sp>
        <p:nvSpPr>
          <p:cNvPr id="6" name="Text Placeholder 7">
            <a:extLst>
              <a:ext uri="{FF2B5EF4-FFF2-40B4-BE49-F238E27FC236}">
                <a16:creationId xmlns:a16="http://schemas.microsoft.com/office/drawing/2014/main" id="{811C6F88-7974-D545-BB51-2B163EE693EB}"/>
              </a:ext>
            </a:extLst>
          </p:cNvPr>
          <p:cNvSpPr>
            <a:spLocks noGrp="1"/>
          </p:cNvSpPr>
          <p:nvPr>
            <p:ph type="body" idx="22" hasCustomPrompt="1"/>
          </p:nvPr>
        </p:nvSpPr>
        <p:spPr>
          <a:xfrm>
            <a:off x="609546" y="1218959"/>
            <a:ext cx="11033759" cy="350867"/>
          </a:xfrm>
          <a:prstGeom prst="rect">
            <a:avLst/>
          </a:prstGeom>
        </p:spPr>
        <p:txBody>
          <a:bodyPr lIns="0" tIns="0" rIns="0" bIns="0" anchor="ctr">
            <a:noAutofit/>
          </a:bodyPr>
          <a:lstStyle>
            <a:lvl1pPr marL="0" marR="0" indent="0" algn="l" defTabSz="914377" rtl="0" eaLnBrk="1" fontAlgn="auto" latinLnBrk="0" hangingPunct="1">
              <a:lnSpc>
                <a:spcPct val="130000"/>
              </a:lnSpc>
              <a:spcBef>
                <a:spcPts val="0"/>
              </a:spcBef>
              <a:spcAft>
                <a:spcPts val="0"/>
              </a:spcAft>
              <a:buClr>
                <a:schemeClr val="accent2"/>
              </a:buClr>
              <a:buSzTx/>
              <a:buFont typeface="Arial" panose="020B0604020202020204" pitchFamily="34" charset="0"/>
              <a:buNone/>
              <a:tabLst/>
              <a:defRPr sz="1600">
                <a:solidFill>
                  <a:schemeClr val="tx2">
                    <a:lumMod val="60000"/>
                    <a:lumOff val="40000"/>
                  </a:schemeClr>
                </a:solidFill>
              </a:defRPr>
            </a:lvl1pPr>
          </a:lstStyle>
          <a:p>
            <a:pPr marL="0" marR="0" lvl="0" indent="0" algn="l" defTabSz="914377" rtl="0" eaLnBrk="1" fontAlgn="auto" latinLnBrk="0" hangingPunct="1">
              <a:lnSpc>
                <a:spcPct val="130000"/>
              </a:lnSpc>
              <a:spcBef>
                <a:spcPts val="0"/>
              </a:spcBef>
              <a:spcAft>
                <a:spcPts val="0"/>
              </a:spcAft>
              <a:buClr>
                <a:schemeClr val="accent2"/>
              </a:buClr>
              <a:buSzTx/>
              <a:buFont typeface="Arial" panose="020B0604020202020204" pitchFamily="34" charset="0"/>
              <a:buNone/>
              <a:tabLst/>
              <a:defRPr/>
            </a:pPr>
            <a:r>
              <a:rPr lang="en-US"/>
              <a:t>Optional title subhead</a:t>
            </a:r>
          </a:p>
        </p:txBody>
      </p:sp>
    </p:spTree>
    <p:extLst>
      <p:ext uri="{BB962C8B-B14F-4D97-AF65-F5344CB8AC3E}">
        <p14:creationId xmlns:p14="http://schemas.microsoft.com/office/powerpoint/2010/main" val="2327574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2D89DF-D263-46F0-ADA2-0EEECC5AF5C8}" type="datetime1">
              <a:rPr lang="en-US" smtClean="0"/>
              <a:t>2/6/2024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ryan.s.mcclelland@nasa.gov</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9F939F-3059-4957-A4D6-059C4120EFAC}" type="slidenum">
              <a:rPr lang="en-US" smtClean="0"/>
              <a:t>‹#›</a:t>
            </a:fld>
            <a:endParaRPr lang="en-US"/>
          </a:p>
        </p:txBody>
      </p:sp>
    </p:spTree>
    <p:extLst>
      <p:ext uri="{BB962C8B-B14F-4D97-AF65-F5344CB8AC3E}">
        <p14:creationId xmlns:p14="http://schemas.microsoft.com/office/powerpoint/2010/main" val="16414515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8" r:id="rId3"/>
    <p:sldLayoutId id="2147483669" r:id="rId4"/>
    <p:sldLayoutId id="2147483670" r:id="rId5"/>
    <p:sldLayoutId id="2147483671" r:id="rId6"/>
    <p:sldLayoutId id="2147483672" r:id="rId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8.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jpeg"/><Relationship Id="rId10" Type="http://schemas.openxmlformats.org/officeDocument/2006/relationships/image" Target="../media/image34.png"/><Relationship Id="rId4" Type="http://schemas.microsoft.com/office/2007/relationships/hdphoto" Target="../media/hdphoto4.wdp"/><Relationship Id="rId9" Type="http://schemas.openxmlformats.org/officeDocument/2006/relationships/image" Target="../media/image33.png"/><Relationship Id="rId1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12.gif"/><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1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45.png"/><Relationship Id="rId5" Type="http://schemas.openxmlformats.org/officeDocument/2006/relationships/diagramQuickStyle" Target="../diagrams/quickStyle3.xml"/><Relationship Id="rId10" Type="http://schemas.openxmlformats.org/officeDocument/2006/relationships/image" Target="../media/image44.png"/><Relationship Id="rId4" Type="http://schemas.openxmlformats.org/officeDocument/2006/relationships/diagramLayout" Target="../diagrams/layout3.xml"/><Relationship Id="rId9" Type="http://schemas.openxmlformats.org/officeDocument/2006/relationships/image" Target="../media/image21.gif"/><Relationship Id="rId1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hdphoto" Target="../media/hdphoto5.wdp"/><Relationship Id="rId7"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1.jpeg"/><Relationship Id="rId5" Type="http://schemas.microsoft.com/office/2007/relationships/hdphoto" Target="../media/hdphoto6.wdp"/><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hyperlink" Target="https://nasa.sharepoint.com/:x:/r/teams/GenerativeDesign/Shared%20Documents/General/CNC/CNC%205-axis%20Machine%20Shop%20Master%20List.xlsx?d=wc1ff174cec4446a9bc92e69756448b97&amp;csf=1&amp;web=1&amp;e=jD66fX"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5.gif"/><Relationship Id="rId5" Type="http://schemas.openxmlformats.org/officeDocument/2006/relationships/image" Target="../media/image40.jpeg"/><Relationship Id="rId4" Type="http://schemas.openxmlformats.org/officeDocument/2006/relationships/image" Target="../media/image54.jpe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2.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hyperlink" Target="https://help.autodesk.com/view/fusion360/ENU/courses/AP-INTRO-GENERATIVE-DESIGN-OVERVIEW" TargetMode="External"/><Relationship Id="rId3" Type="http://schemas.openxmlformats.org/officeDocument/2006/relationships/hyperlink" Target="mailto:matthew.vaerewyck@nasa.gov" TargetMode="External"/><Relationship Id="rId7" Type="http://schemas.openxmlformats.org/officeDocument/2006/relationships/hyperlink" Target="https://oneplace.nasa.gov/citr?id=search&amp;spa=1&amp;q=Fusion%20360" TargetMode="External"/><Relationship Id="rId2" Type="http://schemas.openxmlformats.org/officeDocument/2006/relationships/hyperlink" Target="mailto:ryan.s.mcclelland@nasa.gov" TargetMode="External"/><Relationship Id="rId1" Type="http://schemas.openxmlformats.org/officeDocument/2006/relationships/slideLayout" Target="../slideLayouts/slideLayout2.xml"/><Relationship Id="rId6" Type="http://schemas.openxmlformats.org/officeDocument/2006/relationships/hyperlink" Target="https://www.autodesk.com/products/fusion-360/free-trial?cjdata=MXxOfDB8WXww&amp;AID=10282382&amp;PID=100357191&amp;SID=oc5A05L8E_cFrofF6SHThObzX0DYfjMXgVLFZl3M-q41OR5RcQ8vRdmFvizfVZML&amp;mktvar002=afc_us_deeplink&amp;cjevent=fdec4239a04f11ee81ec73f30a1eba23&amp;affname=100357191_10282382" TargetMode="External"/><Relationship Id="rId5" Type="http://schemas.openxmlformats.org/officeDocument/2006/relationships/hyperlink" Target="https://nasa.sharepoint.com/:w:/r/teams/GenerativeDesign/_layouts/15/Doc.aspx?sourcedoc=%7B3273EAD5-85EE-4B6A-AE14-43CBA7360DF6%7D&amp;file=Evolved%20Structures%20Guide%20for%20GSFC%20Applications.docx&amp;action=default&amp;mobileredirect=true" TargetMode="External"/><Relationship Id="rId4" Type="http://schemas.openxmlformats.org/officeDocument/2006/relationships/hyperlink" Target="https://teams.microsoft.com/l/team/19%3a719927103e704b8ca5bec21d2f461987%40thread.tacv2/conversations?groupId=26e87358-1747-4c9b-a2fd-c372d6a8c9e0&amp;tenantId=7005d458-45be-48ae-8140-d43da96dd17b" TargetMode="External"/><Relationship Id="rId9" Type="http://schemas.openxmlformats.org/officeDocument/2006/relationships/hyperlink" Target="https://www.youtube.com/@adskFusion/search?query=generative" TargetMode="Externa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 Id="rId9"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gif"/><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1.gif"/><Relationship Id="rId4" Type="http://schemas.openxmlformats.org/officeDocument/2006/relationships/image" Target="../media/image20.pn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031A2-B11D-46B7-8D85-98C107E57D63}"/>
              </a:ext>
            </a:extLst>
          </p:cNvPr>
          <p:cNvSpPr>
            <a:spLocks noGrp="1"/>
          </p:cNvSpPr>
          <p:nvPr>
            <p:ph type="ctrTitle"/>
          </p:nvPr>
        </p:nvSpPr>
        <p:spPr>
          <a:xfrm>
            <a:off x="290924" y="170355"/>
            <a:ext cx="11470106" cy="2268045"/>
          </a:xfrm>
        </p:spPr>
        <p:txBody>
          <a:bodyPr anchor="ctr">
            <a:normAutofit/>
          </a:bodyPr>
          <a:lstStyle/>
          <a:p>
            <a:r>
              <a:rPr lang="en-US" sz="4000" dirty="0"/>
              <a:t>Evolved Structures:</a:t>
            </a:r>
            <a:br>
              <a:rPr lang="en-US" sz="4000" dirty="0"/>
            </a:br>
            <a:r>
              <a:rPr lang="en-US" sz="4000" b="1" dirty="0">
                <a:solidFill>
                  <a:srgbClr val="92D050"/>
                </a:solidFill>
              </a:rPr>
              <a:t>Generative Design and Digital Manufacturing at GSFC</a:t>
            </a:r>
            <a:endParaRPr lang="en-US" sz="4000" dirty="0">
              <a:solidFill>
                <a:srgbClr val="92D050"/>
              </a:solidFill>
            </a:endParaRPr>
          </a:p>
        </p:txBody>
      </p:sp>
      <p:pic>
        <p:nvPicPr>
          <p:cNvPr id="8" name="Picture 7" descr="A picture containing graphics, circle, graphic design, space&#10;&#10;Description automatically generated">
            <a:extLst>
              <a:ext uri="{FF2B5EF4-FFF2-40B4-BE49-F238E27FC236}">
                <a16:creationId xmlns:a16="http://schemas.microsoft.com/office/drawing/2014/main" id="{BC029E1B-2F17-5474-17C4-17CA5757D701}"/>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3946076" y="2107788"/>
            <a:ext cx="4657572" cy="3894939"/>
          </a:xfrm>
          <a:prstGeom prst="rect">
            <a:avLst/>
          </a:prstGeom>
        </p:spPr>
      </p:pic>
      <p:sp>
        <p:nvSpPr>
          <p:cNvPr id="3" name="Subtitle 2">
            <a:extLst>
              <a:ext uri="{FF2B5EF4-FFF2-40B4-BE49-F238E27FC236}">
                <a16:creationId xmlns:a16="http://schemas.microsoft.com/office/drawing/2014/main" id="{CE4FAA40-015B-4E63-AA14-EE314A484324}"/>
              </a:ext>
            </a:extLst>
          </p:cNvPr>
          <p:cNvSpPr>
            <a:spLocks noGrp="1"/>
          </p:cNvSpPr>
          <p:nvPr>
            <p:ph type="subTitle" idx="1"/>
          </p:nvPr>
        </p:nvSpPr>
        <p:spPr>
          <a:xfrm>
            <a:off x="2216150" y="2996679"/>
            <a:ext cx="7759700" cy="2447769"/>
          </a:xfrm>
        </p:spPr>
        <p:txBody>
          <a:bodyPr>
            <a:normAutofit/>
          </a:bodyPr>
          <a:lstStyle/>
          <a:p>
            <a:r>
              <a:rPr lang="en-US" sz="2000" dirty="0"/>
              <a:t>Ryan McClelland</a:t>
            </a:r>
          </a:p>
          <a:p>
            <a:r>
              <a:rPr lang="en-US" sz="2000" dirty="0"/>
              <a:t>Research Engineer</a:t>
            </a:r>
          </a:p>
          <a:p>
            <a:r>
              <a:rPr lang="en-US" sz="2000" dirty="0"/>
              <a:t>Instrument Systems and Technology Division</a:t>
            </a:r>
          </a:p>
          <a:p>
            <a:r>
              <a:rPr lang="en-US" sz="2000" dirty="0"/>
              <a:t>(ISTD, 550)</a:t>
            </a:r>
          </a:p>
          <a:p>
            <a:r>
              <a:rPr lang="en-US" sz="2000" dirty="0"/>
              <a:t>NASA Goddard Space Flight Center (GSFC)</a:t>
            </a:r>
          </a:p>
        </p:txBody>
      </p:sp>
      <p:pic>
        <p:nvPicPr>
          <p:cNvPr id="5" name="Picture 4">
            <a:extLst>
              <a:ext uri="{FF2B5EF4-FFF2-40B4-BE49-F238E27FC236}">
                <a16:creationId xmlns:a16="http://schemas.microsoft.com/office/drawing/2014/main" id="{98F8F982-062D-4769-A00B-C797A6648F51}"/>
              </a:ext>
            </a:extLst>
          </p:cNvPr>
          <p:cNvPicPr>
            <a:picLocks noChangeAspect="1"/>
          </p:cNvPicPr>
          <p:nvPr/>
        </p:nvPicPr>
        <p:blipFill>
          <a:blip r:embed="rId3"/>
          <a:stretch>
            <a:fillRect/>
          </a:stretch>
        </p:blipFill>
        <p:spPr>
          <a:xfrm>
            <a:off x="8956761" y="2842440"/>
            <a:ext cx="3096126" cy="2613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E50B6AF4-550C-4CC0-B9FF-42BC287B5FF5}"/>
              </a:ext>
            </a:extLst>
          </p:cNvPr>
          <p:cNvPicPr>
            <a:picLocks noChangeAspect="1"/>
          </p:cNvPicPr>
          <p:nvPr/>
        </p:nvPicPr>
        <p:blipFill>
          <a:blip r:embed="rId4"/>
          <a:stretch>
            <a:fillRect/>
          </a:stretch>
        </p:blipFill>
        <p:spPr>
          <a:xfrm>
            <a:off x="139113" y="2582778"/>
            <a:ext cx="3240911" cy="29817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06221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90AF02-7DBE-226E-DEAA-94F92D4F17C5}"/>
              </a:ext>
            </a:extLst>
          </p:cNvPr>
          <p:cNvPicPr>
            <a:picLocks noChangeAspect="1"/>
          </p:cNvPicPr>
          <p:nvPr/>
        </p:nvPicPr>
        <p:blipFill>
          <a:blip r:embed="rId2"/>
          <a:stretch>
            <a:fillRect/>
          </a:stretch>
        </p:blipFill>
        <p:spPr>
          <a:xfrm>
            <a:off x="193644" y="1447800"/>
            <a:ext cx="5760221" cy="3668712"/>
          </a:xfrm>
          <a:prstGeom prst="rect">
            <a:avLst/>
          </a:prstGeom>
        </p:spPr>
      </p:pic>
      <p:sp>
        <p:nvSpPr>
          <p:cNvPr id="2" name="Title 1">
            <a:extLst>
              <a:ext uri="{FF2B5EF4-FFF2-40B4-BE49-F238E27FC236}">
                <a16:creationId xmlns:a16="http://schemas.microsoft.com/office/drawing/2014/main" id="{C05DD056-8811-BBC8-A17A-F6C317AEAB69}"/>
              </a:ext>
            </a:extLst>
          </p:cNvPr>
          <p:cNvSpPr>
            <a:spLocks noGrp="1"/>
          </p:cNvSpPr>
          <p:nvPr>
            <p:ph type="title"/>
          </p:nvPr>
        </p:nvSpPr>
        <p:spPr>
          <a:xfrm>
            <a:off x="6176" y="2664"/>
            <a:ext cx="11957224" cy="763456"/>
          </a:xfrm>
        </p:spPr>
        <p:txBody>
          <a:bodyPr>
            <a:noAutofit/>
          </a:bodyPr>
          <a:lstStyle/>
          <a:p>
            <a:r>
              <a:rPr lang="en-US"/>
              <a:t>Case Study: EXCITE Evolved Optical Bench</a:t>
            </a:r>
          </a:p>
        </p:txBody>
      </p:sp>
      <p:sp>
        <p:nvSpPr>
          <p:cNvPr id="4" name="Slide Number Placeholder 3">
            <a:extLst>
              <a:ext uri="{FF2B5EF4-FFF2-40B4-BE49-F238E27FC236}">
                <a16:creationId xmlns:a16="http://schemas.microsoft.com/office/drawing/2014/main" id="{A341E2E5-8A50-C7A1-D28E-38D6262B7FDB}"/>
              </a:ext>
            </a:extLst>
          </p:cNvPr>
          <p:cNvSpPr>
            <a:spLocks noGrp="1"/>
          </p:cNvSpPr>
          <p:nvPr>
            <p:ph type="sldNum" sz="quarter" idx="12"/>
          </p:nvPr>
        </p:nvSpPr>
        <p:spPr/>
        <p:txBody>
          <a:bodyPr/>
          <a:lstStyle/>
          <a:p>
            <a:fld id="{B39F939F-3059-4957-A4D6-059C4120EFAC}" type="slidenum">
              <a:rPr lang="en-US" smtClean="0"/>
              <a:t>10</a:t>
            </a:fld>
            <a:endParaRPr lang="en-US"/>
          </a:p>
        </p:txBody>
      </p:sp>
      <p:pic>
        <p:nvPicPr>
          <p:cNvPr id="9" name="Picture 8">
            <a:extLst>
              <a:ext uri="{FF2B5EF4-FFF2-40B4-BE49-F238E27FC236}">
                <a16:creationId xmlns:a16="http://schemas.microsoft.com/office/drawing/2014/main" id="{8D5EAFE9-914C-B813-CE9A-9A269CF2160C}"/>
              </a:ext>
            </a:extLst>
          </p:cNvPr>
          <p:cNvPicPr>
            <a:picLocks noChangeAspect="1"/>
          </p:cNvPicPr>
          <p:nvPr/>
        </p:nvPicPr>
        <p:blipFill rotWithShape="1">
          <a:blip r:embed="rId3">
            <a:extLst>
              <a:ext uri="{28A0092B-C50C-407E-A947-70E740481C1C}">
                <a14:useLocalDpi xmlns:a14="http://schemas.microsoft.com/office/drawing/2010/main" val="0"/>
              </a:ext>
            </a:extLst>
          </a:blip>
          <a:srcRect l="10484" r="10433"/>
          <a:stretch/>
        </p:blipFill>
        <p:spPr>
          <a:xfrm>
            <a:off x="6840728" y="1447800"/>
            <a:ext cx="5157628" cy="3668712"/>
          </a:xfrm>
          <a:prstGeom prst="rect">
            <a:avLst/>
          </a:prstGeom>
        </p:spPr>
      </p:pic>
      <p:sp>
        <p:nvSpPr>
          <p:cNvPr id="3" name="Oval 2">
            <a:extLst>
              <a:ext uri="{FF2B5EF4-FFF2-40B4-BE49-F238E27FC236}">
                <a16:creationId xmlns:a16="http://schemas.microsoft.com/office/drawing/2014/main" id="{FB38B4B9-1E58-19F3-8B05-D367232C67D6}"/>
              </a:ext>
            </a:extLst>
          </p:cNvPr>
          <p:cNvSpPr/>
          <p:nvPr/>
        </p:nvSpPr>
        <p:spPr>
          <a:xfrm>
            <a:off x="3187700" y="2037163"/>
            <a:ext cx="1327150" cy="1683496"/>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Oval 7">
            <a:extLst>
              <a:ext uri="{FF2B5EF4-FFF2-40B4-BE49-F238E27FC236}">
                <a16:creationId xmlns:a16="http://schemas.microsoft.com/office/drawing/2014/main" id="{D2DADDE9-7673-619D-1ADB-E2131D5534EA}"/>
              </a:ext>
            </a:extLst>
          </p:cNvPr>
          <p:cNvSpPr/>
          <p:nvPr/>
        </p:nvSpPr>
        <p:spPr>
          <a:xfrm>
            <a:off x="9823449" y="1579963"/>
            <a:ext cx="762001" cy="1244600"/>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Arrow: Right 11">
            <a:extLst>
              <a:ext uri="{FF2B5EF4-FFF2-40B4-BE49-F238E27FC236}">
                <a16:creationId xmlns:a16="http://schemas.microsoft.com/office/drawing/2014/main" id="{A1D262BC-53F8-2143-7998-554A6B83A776}"/>
              </a:ext>
            </a:extLst>
          </p:cNvPr>
          <p:cNvSpPr/>
          <p:nvPr/>
        </p:nvSpPr>
        <p:spPr>
          <a:xfrm>
            <a:off x="6096000" y="2703282"/>
            <a:ext cx="641554" cy="11577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8907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DD056-8811-BBC8-A17A-F6C317AEAB69}"/>
              </a:ext>
            </a:extLst>
          </p:cNvPr>
          <p:cNvSpPr>
            <a:spLocks noGrp="1"/>
          </p:cNvSpPr>
          <p:nvPr>
            <p:ph type="title"/>
          </p:nvPr>
        </p:nvSpPr>
        <p:spPr>
          <a:xfrm>
            <a:off x="6176" y="2664"/>
            <a:ext cx="11957224" cy="763456"/>
          </a:xfrm>
        </p:spPr>
        <p:txBody>
          <a:bodyPr>
            <a:noAutofit/>
          </a:bodyPr>
          <a:lstStyle/>
          <a:p>
            <a:r>
              <a:rPr lang="en-US"/>
              <a:t>Case Study: EXCITE Evolved Optical Bench</a:t>
            </a:r>
          </a:p>
        </p:txBody>
      </p:sp>
      <p:sp>
        <p:nvSpPr>
          <p:cNvPr id="4" name="Slide Number Placeholder 3">
            <a:extLst>
              <a:ext uri="{FF2B5EF4-FFF2-40B4-BE49-F238E27FC236}">
                <a16:creationId xmlns:a16="http://schemas.microsoft.com/office/drawing/2014/main" id="{A341E2E5-8A50-C7A1-D28E-38D6262B7FDB}"/>
              </a:ext>
            </a:extLst>
          </p:cNvPr>
          <p:cNvSpPr>
            <a:spLocks noGrp="1"/>
          </p:cNvSpPr>
          <p:nvPr>
            <p:ph type="sldNum" sz="quarter" idx="12"/>
          </p:nvPr>
        </p:nvSpPr>
        <p:spPr/>
        <p:txBody>
          <a:bodyPr/>
          <a:lstStyle/>
          <a:p>
            <a:fld id="{B39F939F-3059-4957-A4D6-059C4120EFAC}" type="slidenum">
              <a:rPr lang="en-US" smtClean="0"/>
              <a:t>11</a:t>
            </a:fld>
            <a:endParaRPr lang="en-US"/>
          </a:p>
        </p:txBody>
      </p:sp>
      <p:pic>
        <p:nvPicPr>
          <p:cNvPr id="11" name="Picture 10" descr="A person holding a sword&#10;&#10;Description automatically generated with low confidence">
            <a:extLst>
              <a:ext uri="{FF2B5EF4-FFF2-40B4-BE49-F238E27FC236}">
                <a16:creationId xmlns:a16="http://schemas.microsoft.com/office/drawing/2014/main" id="{AF992E2D-24D4-6302-AF17-C3420033B1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8550" y="863600"/>
            <a:ext cx="2953550" cy="5246894"/>
          </a:xfrm>
          <a:prstGeom prst="rect">
            <a:avLst/>
          </a:prstGeom>
        </p:spPr>
      </p:pic>
      <p:pic>
        <p:nvPicPr>
          <p:cNvPr id="6" name="Picture 5" descr="A picture containing trash&#10;&#10;Description automatically generated">
            <a:extLst>
              <a:ext uri="{FF2B5EF4-FFF2-40B4-BE49-F238E27FC236}">
                <a16:creationId xmlns:a16="http://schemas.microsoft.com/office/drawing/2014/main" id="{0D400684-6B53-505E-6EFC-7B6E2BB341FC}"/>
              </a:ext>
            </a:extLst>
          </p:cNvPr>
          <p:cNvPicPr>
            <a:picLocks noChangeAspect="1"/>
          </p:cNvPicPr>
          <p:nvPr/>
        </p:nvPicPr>
        <p:blipFill rotWithShape="1">
          <a:blip r:embed="rId3">
            <a:extLst>
              <a:ext uri="{28A0092B-C50C-407E-A947-70E740481C1C}">
                <a14:useLocalDpi xmlns:a14="http://schemas.microsoft.com/office/drawing/2010/main" val="0"/>
              </a:ext>
            </a:extLst>
          </a:blip>
          <a:srcRect l="18203" t="15370" r="19792" b="23611"/>
          <a:stretch/>
        </p:blipFill>
        <p:spPr>
          <a:xfrm>
            <a:off x="516559" y="863600"/>
            <a:ext cx="7871791" cy="5809902"/>
          </a:xfrm>
          <a:prstGeom prst="rect">
            <a:avLst/>
          </a:prstGeom>
        </p:spPr>
      </p:pic>
      <p:sp>
        <p:nvSpPr>
          <p:cNvPr id="3" name="Oval 2">
            <a:extLst>
              <a:ext uri="{FF2B5EF4-FFF2-40B4-BE49-F238E27FC236}">
                <a16:creationId xmlns:a16="http://schemas.microsoft.com/office/drawing/2014/main" id="{FB38B4B9-1E58-19F3-8B05-D367232C67D6}"/>
              </a:ext>
            </a:extLst>
          </p:cNvPr>
          <p:cNvSpPr/>
          <p:nvPr/>
        </p:nvSpPr>
        <p:spPr>
          <a:xfrm>
            <a:off x="2032000" y="1708670"/>
            <a:ext cx="1847850" cy="1866380"/>
          </a:xfrm>
          <a:prstGeom prst="ellipse">
            <a:avLst/>
          </a:prstGeom>
          <a:noFill/>
          <a:ln w="57150">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4639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CBD4F-DA70-432B-AAB2-23246189FBAB}"/>
              </a:ext>
            </a:extLst>
          </p:cNvPr>
          <p:cNvSpPr>
            <a:spLocks noGrp="1"/>
          </p:cNvSpPr>
          <p:nvPr>
            <p:ph type="title"/>
          </p:nvPr>
        </p:nvSpPr>
        <p:spPr/>
        <p:txBody>
          <a:bodyPr/>
          <a:lstStyle/>
          <a:p>
            <a:r>
              <a:rPr lang="en-US" dirty="0"/>
              <a:t>Application Examples</a:t>
            </a:r>
          </a:p>
        </p:txBody>
      </p:sp>
      <p:sp>
        <p:nvSpPr>
          <p:cNvPr id="4" name="Slide Number Placeholder 3">
            <a:extLst>
              <a:ext uri="{FF2B5EF4-FFF2-40B4-BE49-F238E27FC236}">
                <a16:creationId xmlns:a16="http://schemas.microsoft.com/office/drawing/2014/main" id="{EE4D79B0-552A-4550-809B-035561A56C56}"/>
              </a:ext>
            </a:extLst>
          </p:cNvPr>
          <p:cNvSpPr>
            <a:spLocks noGrp="1"/>
          </p:cNvSpPr>
          <p:nvPr>
            <p:ph type="sldNum" sz="quarter" idx="12"/>
          </p:nvPr>
        </p:nvSpPr>
        <p:spPr/>
        <p:txBody>
          <a:bodyPr/>
          <a:lstStyle/>
          <a:p>
            <a:fld id="{B39F939F-3059-4957-A4D6-059C4120EFAC}" type="slidenum">
              <a:rPr lang="en-US" smtClean="0"/>
              <a:t>12</a:t>
            </a:fld>
            <a:endParaRPr lang="en-US"/>
          </a:p>
        </p:txBody>
      </p:sp>
      <p:sp>
        <p:nvSpPr>
          <p:cNvPr id="5" name="TextBox 4">
            <a:extLst>
              <a:ext uri="{FF2B5EF4-FFF2-40B4-BE49-F238E27FC236}">
                <a16:creationId xmlns:a16="http://schemas.microsoft.com/office/drawing/2014/main" id="{DA18DA09-8E3A-4AF1-9958-3FAD698C0EBB}"/>
              </a:ext>
            </a:extLst>
          </p:cNvPr>
          <p:cNvSpPr txBox="1"/>
          <p:nvPr/>
        </p:nvSpPr>
        <p:spPr>
          <a:xfrm>
            <a:off x="885913" y="2751615"/>
            <a:ext cx="2059919" cy="307777"/>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EXCITE: Tip/Tilt mount</a:t>
            </a:r>
          </a:p>
        </p:txBody>
      </p:sp>
      <p:pic>
        <p:nvPicPr>
          <p:cNvPr id="6" name="Picture 5">
            <a:extLst>
              <a:ext uri="{FF2B5EF4-FFF2-40B4-BE49-F238E27FC236}">
                <a16:creationId xmlns:a16="http://schemas.microsoft.com/office/drawing/2014/main" id="{7A4A668E-C85E-412B-84A5-F364033212B5}"/>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p:blipFill>
        <p:spPr>
          <a:xfrm>
            <a:off x="3750925" y="897471"/>
            <a:ext cx="2584828" cy="1741460"/>
          </a:xfrm>
          <a:prstGeom prst="rect">
            <a:avLst/>
          </a:prstGeom>
        </p:spPr>
      </p:pic>
      <p:sp>
        <p:nvSpPr>
          <p:cNvPr id="7" name="TextBox 6">
            <a:extLst>
              <a:ext uri="{FF2B5EF4-FFF2-40B4-BE49-F238E27FC236}">
                <a16:creationId xmlns:a16="http://schemas.microsoft.com/office/drawing/2014/main" id="{23E1F079-FADC-425D-A18D-819C1B3C0C45}"/>
              </a:ext>
            </a:extLst>
          </p:cNvPr>
          <p:cNvSpPr txBox="1"/>
          <p:nvPr/>
        </p:nvSpPr>
        <p:spPr>
          <a:xfrm>
            <a:off x="3894534" y="2566743"/>
            <a:ext cx="2168687" cy="307777"/>
          </a:xfrm>
          <a:prstGeom prst="rect">
            <a:avLst/>
          </a:prstGeom>
          <a:noFill/>
        </p:spPr>
        <p:txBody>
          <a:bodyPr wrap="square" rtlCol="0">
            <a:spAutoFit/>
          </a:bodyPr>
          <a:lstStyle/>
          <a:p>
            <a:pPr algn="ctr"/>
            <a:r>
              <a:rPr lang="en-US" sz="1400">
                <a:latin typeface="Calibri" panose="020F0502020204030204" pitchFamily="34" charset="0"/>
                <a:cs typeface="Calibri" panose="020F0502020204030204" pitchFamily="34" charset="0"/>
              </a:rPr>
              <a:t>EXCITE: Radiator mount</a:t>
            </a:r>
          </a:p>
        </p:txBody>
      </p:sp>
      <p:sp>
        <p:nvSpPr>
          <p:cNvPr id="9" name="TextBox 8">
            <a:extLst>
              <a:ext uri="{FF2B5EF4-FFF2-40B4-BE49-F238E27FC236}">
                <a16:creationId xmlns:a16="http://schemas.microsoft.com/office/drawing/2014/main" id="{1799F6C7-C1BE-4A08-8036-40767A1EB5B7}"/>
              </a:ext>
            </a:extLst>
          </p:cNvPr>
          <p:cNvSpPr txBox="1"/>
          <p:nvPr/>
        </p:nvSpPr>
        <p:spPr>
          <a:xfrm>
            <a:off x="7057064" y="2515855"/>
            <a:ext cx="2189104" cy="307777"/>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EXCITE: Detector mount</a:t>
            </a:r>
          </a:p>
        </p:txBody>
      </p:sp>
      <p:sp>
        <p:nvSpPr>
          <p:cNvPr id="11" name="TextBox 10">
            <a:extLst>
              <a:ext uri="{FF2B5EF4-FFF2-40B4-BE49-F238E27FC236}">
                <a16:creationId xmlns:a16="http://schemas.microsoft.com/office/drawing/2014/main" id="{3439ACFE-2371-4B5B-A135-EC803A98441D}"/>
              </a:ext>
            </a:extLst>
          </p:cNvPr>
          <p:cNvSpPr txBox="1"/>
          <p:nvPr/>
        </p:nvSpPr>
        <p:spPr>
          <a:xfrm>
            <a:off x="9762477" y="2482607"/>
            <a:ext cx="1936763" cy="307777"/>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MSR-CCRS: Capture Lid</a:t>
            </a:r>
          </a:p>
        </p:txBody>
      </p:sp>
      <p:sp>
        <p:nvSpPr>
          <p:cNvPr id="14" name="TextBox 13">
            <a:extLst>
              <a:ext uri="{FF2B5EF4-FFF2-40B4-BE49-F238E27FC236}">
                <a16:creationId xmlns:a16="http://schemas.microsoft.com/office/drawing/2014/main" id="{6016D033-BE50-4F74-8F4F-33825F4AF760}"/>
              </a:ext>
            </a:extLst>
          </p:cNvPr>
          <p:cNvSpPr txBox="1"/>
          <p:nvPr/>
        </p:nvSpPr>
        <p:spPr>
          <a:xfrm>
            <a:off x="522217" y="4560630"/>
            <a:ext cx="2931681" cy="307777"/>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MSR-CCRS: Capture Sensor Bracket</a:t>
            </a:r>
          </a:p>
        </p:txBody>
      </p:sp>
      <p:sp>
        <p:nvSpPr>
          <p:cNvPr id="18" name="TextBox 17">
            <a:extLst>
              <a:ext uri="{FF2B5EF4-FFF2-40B4-BE49-F238E27FC236}">
                <a16:creationId xmlns:a16="http://schemas.microsoft.com/office/drawing/2014/main" id="{C39CA080-29EC-4A05-8596-CDC6B6DDD548}"/>
              </a:ext>
            </a:extLst>
          </p:cNvPr>
          <p:cNvSpPr txBox="1"/>
          <p:nvPr/>
        </p:nvSpPr>
        <p:spPr>
          <a:xfrm>
            <a:off x="6907520" y="6568945"/>
            <a:ext cx="1982973" cy="307777"/>
          </a:xfrm>
          <a:prstGeom prst="rect">
            <a:avLst/>
          </a:prstGeom>
          <a:noFill/>
        </p:spPr>
        <p:txBody>
          <a:bodyPr wrap="square" lIns="91440" tIns="45720" rIns="91440" bIns="45720" rtlCol="0" anchor="t">
            <a:spAutoFit/>
          </a:bodyPr>
          <a:lstStyle/>
          <a:p>
            <a:pPr algn="ctr"/>
            <a:r>
              <a:rPr lang="en-US" sz="1400" dirty="0">
                <a:latin typeface="Calibri"/>
                <a:cs typeface="Calibri"/>
              </a:rPr>
              <a:t>Venus lander</a:t>
            </a:r>
          </a:p>
        </p:txBody>
      </p:sp>
      <p:sp>
        <p:nvSpPr>
          <p:cNvPr id="20" name="TextBox 19">
            <a:extLst>
              <a:ext uri="{FF2B5EF4-FFF2-40B4-BE49-F238E27FC236}">
                <a16:creationId xmlns:a16="http://schemas.microsoft.com/office/drawing/2014/main" id="{03A0C950-1C48-4357-BE6F-1F789E13D2CA}"/>
              </a:ext>
            </a:extLst>
          </p:cNvPr>
          <p:cNvSpPr txBox="1"/>
          <p:nvPr/>
        </p:nvSpPr>
        <p:spPr>
          <a:xfrm>
            <a:off x="9753798" y="4520326"/>
            <a:ext cx="1915985" cy="307777"/>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Optical Bench</a:t>
            </a:r>
          </a:p>
        </p:txBody>
      </p:sp>
      <p:sp>
        <p:nvSpPr>
          <p:cNvPr id="22" name="TextBox 21">
            <a:extLst>
              <a:ext uri="{FF2B5EF4-FFF2-40B4-BE49-F238E27FC236}">
                <a16:creationId xmlns:a16="http://schemas.microsoft.com/office/drawing/2014/main" id="{66C34C1C-3B77-483D-B909-579F997B1908}"/>
              </a:ext>
            </a:extLst>
          </p:cNvPr>
          <p:cNvSpPr txBox="1"/>
          <p:nvPr/>
        </p:nvSpPr>
        <p:spPr>
          <a:xfrm>
            <a:off x="1272123" y="6578170"/>
            <a:ext cx="1482971" cy="307777"/>
          </a:xfrm>
          <a:prstGeom prst="rect">
            <a:avLst/>
          </a:prstGeom>
          <a:noFill/>
        </p:spPr>
        <p:txBody>
          <a:bodyPr wrap="none" rtlCol="0">
            <a:spAutoFit/>
          </a:bodyPr>
          <a:lstStyle/>
          <a:p>
            <a:pPr algn="ctr"/>
            <a:r>
              <a:rPr lang="en-US" sz="1400" dirty="0">
                <a:latin typeface="Calibri" panose="020F0502020204030204" pitchFamily="34" charset="0"/>
                <a:cs typeface="Calibri" panose="020F0502020204030204" pitchFamily="34" charset="0"/>
              </a:rPr>
              <a:t>CCRS: LTM Paddle</a:t>
            </a:r>
          </a:p>
        </p:txBody>
      </p:sp>
      <p:sp>
        <p:nvSpPr>
          <p:cNvPr id="25" name="TextBox 24">
            <a:extLst>
              <a:ext uri="{FF2B5EF4-FFF2-40B4-BE49-F238E27FC236}">
                <a16:creationId xmlns:a16="http://schemas.microsoft.com/office/drawing/2014/main" id="{2A097A9F-CADB-484C-9DAE-DBDA1B841EA9}"/>
              </a:ext>
            </a:extLst>
          </p:cNvPr>
          <p:cNvSpPr txBox="1"/>
          <p:nvPr/>
        </p:nvSpPr>
        <p:spPr>
          <a:xfrm>
            <a:off x="4078062" y="4381886"/>
            <a:ext cx="2104894" cy="307777"/>
          </a:xfrm>
          <a:prstGeom prst="rect">
            <a:avLst/>
          </a:prstGeom>
          <a:noFill/>
        </p:spPr>
        <p:txBody>
          <a:bodyPr wrap="square" rtlCol="0">
            <a:spAutoFit/>
          </a:bodyPr>
          <a:lstStyle/>
          <a:p>
            <a:pPr algn="ctr"/>
            <a:r>
              <a:rPr lang="en-US" sz="1400" dirty="0" err="1">
                <a:latin typeface="Calibri" panose="020F0502020204030204" pitchFamily="34" charset="0"/>
                <a:cs typeface="Calibri" panose="020F0502020204030204" pitchFamily="34" charset="0"/>
              </a:rPr>
              <a:t>DraMS</a:t>
            </a:r>
            <a:r>
              <a:rPr lang="en-US" sz="1400" dirty="0">
                <a:latin typeface="Calibri" panose="020F0502020204030204" pitchFamily="34" charset="0"/>
                <a:cs typeface="Calibri" panose="020F0502020204030204" pitchFamily="34" charset="0"/>
              </a:rPr>
              <a:t> Carousel Base</a:t>
            </a:r>
          </a:p>
        </p:txBody>
      </p:sp>
      <p:pic>
        <p:nvPicPr>
          <p:cNvPr id="13" name="Picture 12">
            <a:extLst>
              <a:ext uri="{FF2B5EF4-FFF2-40B4-BE49-F238E27FC236}">
                <a16:creationId xmlns:a16="http://schemas.microsoft.com/office/drawing/2014/main" id="{5BB74336-9309-4318-A377-8DE34BCD6D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3611" y="798530"/>
            <a:ext cx="2892934" cy="1741460"/>
          </a:xfrm>
          <a:prstGeom prst="rect">
            <a:avLst/>
          </a:prstGeom>
        </p:spPr>
      </p:pic>
      <p:sp>
        <p:nvSpPr>
          <p:cNvPr id="30" name="TextBox 29">
            <a:extLst>
              <a:ext uri="{FF2B5EF4-FFF2-40B4-BE49-F238E27FC236}">
                <a16:creationId xmlns:a16="http://schemas.microsoft.com/office/drawing/2014/main" id="{1CAB703E-D29B-4CB0-B08F-5A6FC1943DC5}"/>
              </a:ext>
            </a:extLst>
          </p:cNvPr>
          <p:cNvSpPr txBox="1"/>
          <p:nvPr/>
        </p:nvSpPr>
        <p:spPr>
          <a:xfrm>
            <a:off x="4907609" y="6169"/>
            <a:ext cx="7284391" cy="830997"/>
          </a:xfrm>
          <a:prstGeom prst="rect">
            <a:avLst/>
          </a:prstGeom>
          <a:noFill/>
        </p:spPr>
        <p:txBody>
          <a:bodyPr wrap="square" rtlCol="0">
            <a:spAutoFit/>
          </a:bodyPr>
          <a:lstStyle/>
          <a:p>
            <a:pPr algn="ctr"/>
            <a:r>
              <a:rPr lang="en-US" sz="1600" dirty="0">
                <a:solidFill>
                  <a:srgbClr val="92D050"/>
                </a:solidFill>
              </a:rPr>
              <a:t>“The trick to having good ideas is not to sit around in glorious isolation and try to think big thoughts. The trick is to get more parts on the table.” </a:t>
            </a:r>
          </a:p>
          <a:p>
            <a:pPr algn="ctr"/>
            <a:r>
              <a:rPr lang="en-US" sz="1600" dirty="0">
                <a:solidFill>
                  <a:srgbClr val="92D050"/>
                </a:solidFill>
              </a:rPr>
              <a:t>- Steven Johnson</a:t>
            </a:r>
          </a:p>
        </p:txBody>
      </p:sp>
      <p:sp>
        <p:nvSpPr>
          <p:cNvPr id="26" name="TextBox 25">
            <a:extLst>
              <a:ext uri="{FF2B5EF4-FFF2-40B4-BE49-F238E27FC236}">
                <a16:creationId xmlns:a16="http://schemas.microsoft.com/office/drawing/2014/main" id="{510C0091-443C-42A4-9558-4262C4F7AB28}"/>
              </a:ext>
            </a:extLst>
          </p:cNvPr>
          <p:cNvSpPr txBox="1"/>
          <p:nvPr/>
        </p:nvSpPr>
        <p:spPr>
          <a:xfrm>
            <a:off x="9533490" y="6550223"/>
            <a:ext cx="1982973" cy="307777"/>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Optical Bench</a:t>
            </a:r>
          </a:p>
        </p:txBody>
      </p:sp>
      <p:pic>
        <p:nvPicPr>
          <p:cNvPr id="31" name="Picture 30">
            <a:extLst>
              <a:ext uri="{FF2B5EF4-FFF2-40B4-BE49-F238E27FC236}">
                <a16:creationId xmlns:a16="http://schemas.microsoft.com/office/drawing/2014/main" id="{20C42C9F-5D67-465B-A933-FDC29DE16ADD}"/>
              </a:ext>
            </a:extLst>
          </p:cNvPr>
          <p:cNvPicPr>
            <a:picLocks noChangeAspect="1"/>
          </p:cNvPicPr>
          <p:nvPr/>
        </p:nvPicPr>
        <p:blipFill>
          <a:blip r:embed="rId6"/>
          <a:stretch>
            <a:fillRect/>
          </a:stretch>
        </p:blipFill>
        <p:spPr>
          <a:xfrm>
            <a:off x="7127456" y="5092230"/>
            <a:ext cx="1776529" cy="1507867"/>
          </a:xfrm>
          <a:prstGeom prst="rect">
            <a:avLst/>
          </a:prstGeom>
        </p:spPr>
      </p:pic>
      <p:pic>
        <p:nvPicPr>
          <p:cNvPr id="27" name="Picture 26">
            <a:extLst>
              <a:ext uri="{FF2B5EF4-FFF2-40B4-BE49-F238E27FC236}">
                <a16:creationId xmlns:a16="http://schemas.microsoft.com/office/drawing/2014/main" id="{43CCFC13-98BA-4A35-8BD5-A0127FDDF589}"/>
              </a:ext>
            </a:extLst>
          </p:cNvPr>
          <p:cNvPicPr>
            <a:picLocks noChangeAspect="1"/>
          </p:cNvPicPr>
          <p:nvPr/>
        </p:nvPicPr>
        <p:blipFill>
          <a:blip r:embed="rId7"/>
          <a:stretch>
            <a:fillRect/>
          </a:stretch>
        </p:blipFill>
        <p:spPr>
          <a:xfrm>
            <a:off x="864783" y="776212"/>
            <a:ext cx="2168687" cy="2036371"/>
          </a:xfrm>
          <a:prstGeom prst="rect">
            <a:avLst/>
          </a:prstGeom>
        </p:spPr>
      </p:pic>
      <p:pic>
        <p:nvPicPr>
          <p:cNvPr id="33" name="Picture 32">
            <a:extLst>
              <a:ext uri="{FF2B5EF4-FFF2-40B4-BE49-F238E27FC236}">
                <a16:creationId xmlns:a16="http://schemas.microsoft.com/office/drawing/2014/main" id="{615285D7-CDC8-4AC9-8665-1E617FF9C933}"/>
              </a:ext>
            </a:extLst>
          </p:cNvPr>
          <p:cNvPicPr>
            <a:picLocks noChangeAspect="1"/>
          </p:cNvPicPr>
          <p:nvPr/>
        </p:nvPicPr>
        <p:blipFill rotWithShape="1">
          <a:blip r:embed="rId8"/>
          <a:srcRect l="3957" t="7474" r="1117" b="6471"/>
          <a:stretch/>
        </p:blipFill>
        <p:spPr>
          <a:xfrm>
            <a:off x="9533490" y="2896751"/>
            <a:ext cx="2223238" cy="1611722"/>
          </a:xfrm>
          <a:prstGeom prst="rect">
            <a:avLst/>
          </a:prstGeom>
        </p:spPr>
      </p:pic>
      <p:sp>
        <p:nvSpPr>
          <p:cNvPr id="37" name="TextBox 36">
            <a:extLst>
              <a:ext uri="{FF2B5EF4-FFF2-40B4-BE49-F238E27FC236}">
                <a16:creationId xmlns:a16="http://schemas.microsoft.com/office/drawing/2014/main" id="{C43DDD43-E14F-45FE-9E10-7AFE207AE558}"/>
              </a:ext>
            </a:extLst>
          </p:cNvPr>
          <p:cNvSpPr txBox="1"/>
          <p:nvPr/>
        </p:nvSpPr>
        <p:spPr>
          <a:xfrm>
            <a:off x="4294485" y="6510608"/>
            <a:ext cx="1775614" cy="307777"/>
          </a:xfrm>
          <a:prstGeom prst="rect">
            <a:avLst/>
          </a:prstGeom>
          <a:noFill/>
        </p:spPr>
        <p:txBody>
          <a:bodyPr wrap="none" rtlCol="0">
            <a:spAutoFit/>
          </a:bodyPr>
          <a:lstStyle/>
          <a:p>
            <a:pPr algn="ctr"/>
            <a:r>
              <a:rPr lang="en-US" sz="1400" dirty="0">
                <a:latin typeface="Calibri" panose="020F0502020204030204" pitchFamily="34" charset="0"/>
                <a:cs typeface="Calibri" panose="020F0502020204030204" pitchFamily="34" charset="0"/>
              </a:rPr>
              <a:t>EXCITE: Optical Bench</a:t>
            </a:r>
          </a:p>
        </p:txBody>
      </p:sp>
      <p:pic>
        <p:nvPicPr>
          <p:cNvPr id="15" name="Picture 14">
            <a:extLst>
              <a:ext uri="{FF2B5EF4-FFF2-40B4-BE49-F238E27FC236}">
                <a16:creationId xmlns:a16="http://schemas.microsoft.com/office/drawing/2014/main" id="{9126B382-B55F-D1DB-0AA9-E76B77F16B11}"/>
              </a:ext>
            </a:extLst>
          </p:cNvPr>
          <p:cNvPicPr>
            <a:picLocks noChangeAspect="1"/>
          </p:cNvPicPr>
          <p:nvPr/>
        </p:nvPicPr>
        <p:blipFill rotWithShape="1">
          <a:blip r:embed="rId9"/>
          <a:srcRect l="13477" t="9230" r="14654" b="10107"/>
          <a:stretch/>
        </p:blipFill>
        <p:spPr>
          <a:xfrm>
            <a:off x="9828180" y="776212"/>
            <a:ext cx="1796471" cy="1768124"/>
          </a:xfrm>
          <a:prstGeom prst="rect">
            <a:avLst/>
          </a:prstGeom>
        </p:spPr>
      </p:pic>
      <p:pic>
        <p:nvPicPr>
          <p:cNvPr id="21" name="Picture 20">
            <a:extLst>
              <a:ext uri="{FF2B5EF4-FFF2-40B4-BE49-F238E27FC236}">
                <a16:creationId xmlns:a16="http://schemas.microsoft.com/office/drawing/2014/main" id="{43972774-792E-E306-960C-4182E29A2A3F}"/>
              </a:ext>
            </a:extLst>
          </p:cNvPr>
          <p:cNvPicPr>
            <a:picLocks noChangeAspect="1"/>
          </p:cNvPicPr>
          <p:nvPr/>
        </p:nvPicPr>
        <p:blipFill>
          <a:blip r:embed="rId10"/>
          <a:stretch>
            <a:fillRect/>
          </a:stretch>
        </p:blipFill>
        <p:spPr>
          <a:xfrm>
            <a:off x="6907068" y="2968477"/>
            <a:ext cx="2171274" cy="1732910"/>
          </a:xfrm>
          <a:prstGeom prst="rect">
            <a:avLst/>
          </a:prstGeom>
        </p:spPr>
      </p:pic>
      <p:pic>
        <p:nvPicPr>
          <p:cNvPr id="23" name="Picture 22">
            <a:extLst>
              <a:ext uri="{FF2B5EF4-FFF2-40B4-BE49-F238E27FC236}">
                <a16:creationId xmlns:a16="http://schemas.microsoft.com/office/drawing/2014/main" id="{18D84EFF-383F-701C-9781-5C8DC7A56CD2}"/>
              </a:ext>
            </a:extLst>
          </p:cNvPr>
          <p:cNvPicPr>
            <a:picLocks noChangeAspect="1"/>
          </p:cNvPicPr>
          <p:nvPr/>
        </p:nvPicPr>
        <p:blipFill>
          <a:blip r:embed="rId11"/>
          <a:stretch>
            <a:fillRect/>
          </a:stretch>
        </p:blipFill>
        <p:spPr>
          <a:xfrm>
            <a:off x="3997366" y="2948678"/>
            <a:ext cx="2225821" cy="1507868"/>
          </a:xfrm>
          <a:prstGeom prst="rect">
            <a:avLst/>
          </a:prstGeom>
        </p:spPr>
      </p:pic>
      <p:pic>
        <p:nvPicPr>
          <p:cNvPr id="8" name="Picture 7">
            <a:extLst>
              <a:ext uri="{FF2B5EF4-FFF2-40B4-BE49-F238E27FC236}">
                <a16:creationId xmlns:a16="http://schemas.microsoft.com/office/drawing/2014/main" id="{1C16EFEE-B0E2-C7B5-DB4C-2ACAB31B8592}"/>
              </a:ext>
            </a:extLst>
          </p:cNvPr>
          <p:cNvPicPr>
            <a:picLocks noChangeAspect="1"/>
          </p:cNvPicPr>
          <p:nvPr/>
        </p:nvPicPr>
        <p:blipFill>
          <a:blip r:embed="rId12"/>
          <a:stretch>
            <a:fillRect/>
          </a:stretch>
        </p:blipFill>
        <p:spPr>
          <a:xfrm>
            <a:off x="520005" y="3105352"/>
            <a:ext cx="2987208" cy="1503066"/>
          </a:xfrm>
          <a:prstGeom prst="rect">
            <a:avLst/>
          </a:prstGeom>
        </p:spPr>
      </p:pic>
      <p:pic>
        <p:nvPicPr>
          <p:cNvPr id="28" name="Picture 27">
            <a:extLst>
              <a:ext uri="{FF2B5EF4-FFF2-40B4-BE49-F238E27FC236}">
                <a16:creationId xmlns:a16="http://schemas.microsoft.com/office/drawing/2014/main" id="{2305E020-5477-9264-2DB5-91D535918AFA}"/>
              </a:ext>
            </a:extLst>
          </p:cNvPr>
          <p:cNvPicPr>
            <a:picLocks noChangeAspect="1"/>
          </p:cNvPicPr>
          <p:nvPr/>
        </p:nvPicPr>
        <p:blipFill>
          <a:blip r:embed="rId13"/>
          <a:stretch>
            <a:fillRect/>
          </a:stretch>
        </p:blipFill>
        <p:spPr>
          <a:xfrm>
            <a:off x="4120620" y="4740702"/>
            <a:ext cx="2145125" cy="1798210"/>
          </a:xfrm>
          <a:prstGeom prst="rect">
            <a:avLst/>
          </a:prstGeom>
        </p:spPr>
      </p:pic>
      <p:pic>
        <p:nvPicPr>
          <p:cNvPr id="29" name="Picture 28">
            <a:extLst>
              <a:ext uri="{FF2B5EF4-FFF2-40B4-BE49-F238E27FC236}">
                <a16:creationId xmlns:a16="http://schemas.microsoft.com/office/drawing/2014/main" id="{8BCD22E3-4C1C-C79D-DE02-273CC14D80C6}"/>
              </a:ext>
            </a:extLst>
          </p:cNvPr>
          <p:cNvPicPr>
            <a:picLocks noChangeAspect="1"/>
          </p:cNvPicPr>
          <p:nvPr/>
        </p:nvPicPr>
        <p:blipFill rotWithShape="1">
          <a:blip r:embed="rId14"/>
          <a:srcRect t="16489" b="13281"/>
          <a:stretch/>
        </p:blipFill>
        <p:spPr>
          <a:xfrm>
            <a:off x="9519998" y="4925015"/>
            <a:ext cx="2179242" cy="1681730"/>
          </a:xfrm>
          <a:prstGeom prst="rect">
            <a:avLst/>
          </a:prstGeom>
        </p:spPr>
      </p:pic>
      <p:pic>
        <p:nvPicPr>
          <p:cNvPr id="32" name="Picture 14">
            <a:extLst>
              <a:ext uri="{FF2B5EF4-FFF2-40B4-BE49-F238E27FC236}">
                <a16:creationId xmlns:a16="http://schemas.microsoft.com/office/drawing/2014/main" id="{76A5D111-3EBE-0624-40FD-7665687AD87F}"/>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84" t="18147" r="18022" b="4109"/>
          <a:stretch/>
        </p:blipFill>
        <p:spPr bwMode="auto">
          <a:xfrm>
            <a:off x="700237" y="4918844"/>
            <a:ext cx="2626742" cy="16812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5D811E5-EDE3-42BF-42BD-E163043527C3}"/>
              </a:ext>
            </a:extLst>
          </p:cNvPr>
          <p:cNvSpPr txBox="1"/>
          <p:nvPr/>
        </p:nvSpPr>
        <p:spPr>
          <a:xfrm>
            <a:off x="6907068" y="4654532"/>
            <a:ext cx="2145125" cy="307777"/>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LEXA: Lunar Spectrometer</a:t>
            </a:r>
          </a:p>
        </p:txBody>
      </p:sp>
    </p:spTree>
    <p:extLst>
      <p:ext uri="{BB962C8B-B14F-4D97-AF65-F5344CB8AC3E}">
        <p14:creationId xmlns:p14="http://schemas.microsoft.com/office/powerpoint/2010/main" val="324336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A72C1-DE6B-408C-B178-58893AB26378}"/>
              </a:ext>
            </a:extLst>
          </p:cNvPr>
          <p:cNvSpPr>
            <a:spLocks noGrp="1"/>
          </p:cNvSpPr>
          <p:nvPr>
            <p:ph type="title"/>
          </p:nvPr>
        </p:nvSpPr>
        <p:spPr/>
        <p:txBody>
          <a:bodyPr>
            <a:normAutofit/>
          </a:bodyPr>
          <a:lstStyle/>
          <a:p>
            <a:r>
              <a:rPr lang="en-US" dirty="0"/>
              <a:t>Case Study: </a:t>
            </a:r>
            <a:r>
              <a:rPr lang="en-US" dirty="0">
                <a:solidFill>
                  <a:srgbClr val="92D050"/>
                </a:solidFill>
              </a:rPr>
              <a:t>ALICE Evolved Optical Bench</a:t>
            </a:r>
          </a:p>
        </p:txBody>
      </p:sp>
      <p:sp>
        <p:nvSpPr>
          <p:cNvPr id="3" name="Content Placeholder 2">
            <a:extLst>
              <a:ext uri="{FF2B5EF4-FFF2-40B4-BE49-F238E27FC236}">
                <a16:creationId xmlns:a16="http://schemas.microsoft.com/office/drawing/2014/main" id="{D4923D32-056C-4A42-87C6-6494E0C12BD6}"/>
              </a:ext>
            </a:extLst>
          </p:cNvPr>
          <p:cNvSpPr>
            <a:spLocks noGrp="1"/>
          </p:cNvSpPr>
          <p:nvPr>
            <p:ph idx="1"/>
          </p:nvPr>
        </p:nvSpPr>
        <p:spPr>
          <a:xfrm>
            <a:off x="6176" y="787658"/>
            <a:ext cx="7341108" cy="5867141"/>
          </a:xfrm>
        </p:spPr>
        <p:txBody>
          <a:bodyPr>
            <a:normAutofit lnSpcReduction="10000"/>
          </a:bodyPr>
          <a:lstStyle/>
          <a:p>
            <a:r>
              <a:rPr lang="en-US" dirty="0"/>
              <a:t>Earth Science Instrument for STRIVE mission</a:t>
            </a:r>
          </a:p>
          <a:p>
            <a:r>
              <a:rPr lang="en-US" dirty="0">
                <a:solidFill>
                  <a:srgbClr val="92D050"/>
                </a:solidFill>
              </a:rPr>
              <a:t>Radically lightweight </a:t>
            </a:r>
            <a:r>
              <a:rPr lang="en-US" dirty="0"/>
              <a:t>structure</a:t>
            </a:r>
          </a:p>
          <a:p>
            <a:pPr lvl="1"/>
            <a:r>
              <a:rPr lang="en-US" dirty="0"/>
              <a:t>Reduced from </a:t>
            </a:r>
            <a:r>
              <a:rPr lang="en-US" dirty="0">
                <a:solidFill>
                  <a:srgbClr val="FFC000"/>
                </a:solidFill>
              </a:rPr>
              <a:t>3.6 kg </a:t>
            </a:r>
            <a:r>
              <a:rPr lang="en-US" dirty="0"/>
              <a:t>to </a:t>
            </a:r>
            <a:r>
              <a:rPr lang="en-US" dirty="0">
                <a:solidFill>
                  <a:srgbClr val="92D050"/>
                </a:solidFill>
              </a:rPr>
              <a:t>610 </a:t>
            </a:r>
            <a:r>
              <a:rPr lang="en-US" dirty="0" err="1">
                <a:solidFill>
                  <a:srgbClr val="92D050"/>
                </a:solidFill>
              </a:rPr>
              <a:t>gms</a:t>
            </a:r>
            <a:r>
              <a:rPr lang="en-US" dirty="0">
                <a:solidFill>
                  <a:srgbClr val="92D050"/>
                </a:solidFill>
              </a:rPr>
              <a:t>!</a:t>
            </a:r>
          </a:p>
          <a:p>
            <a:r>
              <a:rPr lang="en-US" dirty="0">
                <a:solidFill>
                  <a:srgbClr val="92D050"/>
                </a:solidFill>
              </a:rPr>
              <a:t>Consolidates 10 parts </a:t>
            </a:r>
            <a:r>
              <a:rPr lang="en-US" dirty="0"/>
              <a:t>from the original design</a:t>
            </a:r>
          </a:p>
          <a:p>
            <a:pPr lvl="1"/>
            <a:r>
              <a:rPr lang="en-US" dirty="0"/>
              <a:t>CNC machined from a single block of Aluminum</a:t>
            </a:r>
          </a:p>
          <a:p>
            <a:r>
              <a:rPr lang="en-US" dirty="0">
                <a:solidFill>
                  <a:srgbClr val="92D050"/>
                </a:solidFill>
                <a:latin typeface="-apple-system"/>
              </a:rPr>
              <a:t>Successfully vibration tested </a:t>
            </a:r>
            <a:r>
              <a:rPr lang="en-US" dirty="0">
                <a:latin typeface="-apple-system"/>
              </a:rPr>
              <a:t>to GEVS standards</a:t>
            </a:r>
          </a:p>
          <a:p>
            <a:r>
              <a:rPr lang="en-US" b="0" i="0" dirty="0">
                <a:effectLst/>
                <a:latin typeface="-apple-system"/>
              </a:rPr>
              <a:t>Demonstrates Evolved Structures as an </a:t>
            </a:r>
            <a:r>
              <a:rPr lang="en-US" b="0" i="0" dirty="0">
                <a:solidFill>
                  <a:srgbClr val="92D050"/>
                </a:solidFill>
                <a:effectLst/>
                <a:latin typeface="-apple-system"/>
              </a:rPr>
              <a:t>enabling technology </a:t>
            </a:r>
            <a:r>
              <a:rPr lang="en-US" b="0" i="0" dirty="0">
                <a:effectLst/>
                <a:latin typeface="-apple-system"/>
              </a:rPr>
              <a:t>for future instruments</a:t>
            </a:r>
          </a:p>
          <a:p>
            <a:pPr lvl="1"/>
            <a:r>
              <a:rPr lang="en-US" dirty="0"/>
              <a:t>Reducing mass creates a </a:t>
            </a:r>
            <a:r>
              <a:rPr lang="en-US" dirty="0">
                <a:solidFill>
                  <a:srgbClr val="92D050"/>
                </a:solidFill>
              </a:rPr>
              <a:t>virtuous cycle</a:t>
            </a:r>
            <a:r>
              <a:rPr lang="en-US" dirty="0"/>
              <a:t>, enabling other parts of the system to be lighter and reducing power consumption, all of which ultimately reduce cost</a:t>
            </a:r>
            <a:endParaRPr lang="en-US" b="0" i="0" dirty="0">
              <a:effectLst/>
              <a:latin typeface="-apple-system"/>
            </a:endParaRPr>
          </a:p>
          <a:p>
            <a:r>
              <a:rPr lang="en-US" dirty="0">
                <a:latin typeface="-apple-system"/>
              </a:rPr>
              <a:t>Next step: reduce entire instrument mass to fit on a </a:t>
            </a:r>
            <a:r>
              <a:rPr lang="en-US" dirty="0">
                <a:solidFill>
                  <a:srgbClr val="92D050"/>
                </a:solidFill>
                <a:latin typeface="-apple-system"/>
              </a:rPr>
              <a:t>smaller mission class</a:t>
            </a:r>
          </a:p>
        </p:txBody>
      </p:sp>
      <p:pic>
        <p:nvPicPr>
          <p:cNvPr id="1026" name="Picture 2">
            <a:extLst>
              <a:ext uri="{FF2B5EF4-FFF2-40B4-BE49-F238E27FC236}">
                <a16:creationId xmlns:a16="http://schemas.microsoft.com/office/drawing/2014/main" id="{77F4CBFA-80A7-6855-3515-717728B068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4434" y="787658"/>
            <a:ext cx="4696223" cy="26416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9823BBC-89E1-73D1-644A-1DDC4CD6E7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4435" y="3632778"/>
            <a:ext cx="4696222" cy="2641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226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A07EA-8B87-4520-A86F-EC815AD14901}"/>
              </a:ext>
            </a:extLst>
          </p:cNvPr>
          <p:cNvSpPr>
            <a:spLocks noGrp="1"/>
          </p:cNvSpPr>
          <p:nvPr>
            <p:ph type="title"/>
          </p:nvPr>
        </p:nvSpPr>
        <p:spPr/>
        <p:txBody>
          <a:bodyPr/>
          <a:lstStyle/>
          <a:p>
            <a:r>
              <a:rPr lang="en-US"/>
              <a:t>Generative Design: Paradigm Shift</a:t>
            </a:r>
          </a:p>
        </p:txBody>
      </p:sp>
      <p:sp>
        <p:nvSpPr>
          <p:cNvPr id="3" name="Slide Number Placeholder 2">
            <a:extLst>
              <a:ext uri="{FF2B5EF4-FFF2-40B4-BE49-F238E27FC236}">
                <a16:creationId xmlns:a16="http://schemas.microsoft.com/office/drawing/2014/main" id="{5A86F2B5-ED18-4DF8-9698-1646BD941CAE}"/>
              </a:ext>
            </a:extLst>
          </p:cNvPr>
          <p:cNvSpPr>
            <a:spLocks noGrp="1"/>
          </p:cNvSpPr>
          <p:nvPr>
            <p:ph type="sldNum" sz="quarter" idx="12"/>
          </p:nvPr>
        </p:nvSpPr>
        <p:spPr/>
        <p:txBody>
          <a:bodyPr/>
          <a:lstStyle/>
          <a:p>
            <a:fld id="{B39F939F-3059-4957-A4D6-059C4120EFAC}" type="slidenum">
              <a:rPr lang="en-US" smtClean="0"/>
              <a:t>14</a:t>
            </a:fld>
            <a:endParaRPr lang="en-US"/>
          </a:p>
        </p:txBody>
      </p:sp>
      <p:graphicFrame>
        <p:nvGraphicFramePr>
          <p:cNvPr id="4" name="Diagram 3">
            <a:extLst>
              <a:ext uri="{FF2B5EF4-FFF2-40B4-BE49-F238E27FC236}">
                <a16:creationId xmlns:a16="http://schemas.microsoft.com/office/drawing/2014/main" id="{E74C93E5-4485-44BE-B0A0-FDDF0D9F9C04}"/>
              </a:ext>
            </a:extLst>
          </p:cNvPr>
          <p:cNvGraphicFramePr/>
          <p:nvPr>
            <p:extLst>
              <p:ext uri="{D42A27DB-BD31-4B8C-83A1-F6EECF244321}">
                <p14:modId xmlns:p14="http://schemas.microsoft.com/office/powerpoint/2010/main" val="2319570392"/>
              </p:ext>
            </p:extLst>
          </p:nvPr>
        </p:nvGraphicFramePr>
        <p:xfrm>
          <a:off x="131585" y="2298832"/>
          <a:ext cx="11798969" cy="8140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6DCBDF75-495F-4D59-AAB5-804BEC2CB0F3}"/>
              </a:ext>
            </a:extLst>
          </p:cNvPr>
          <p:cNvGraphicFramePr/>
          <p:nvPr>
            <p:extLst>
              <p:ext uri="{D42A27DB-BD31-4B8C-83A1-F6EECF244321}">
                <p14:modId xmlns:p14="http://schemas.microsoft.com/office/powerpoint/2010/main" val="2553110984"/>
              </p:ext>
            </p:extLst>
          </p:nvPr>
        </p:nvGraphicFramePr>
        <p:xfrm>
          <a:off x="131585" y="4612917"/>
          <a:ext cx="7732297" cy="94836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Arrow: Curved Up 5">
            <a:extLst>
              <a:ext uri="{FF2B5EF4-FFF2-40B4-BE49-F238E27FC236}">
                <a16:creationId xmlns:a16="http://schemas.microsoft.com/office/drawing/2014/main" id="{576EC2F5-4EBF-4E02-8F95-D1776213B351}"/>
              </a:ext>
            </a:extLst>
          </p:cNvPr>
          <p:cNvSpPr/>
          <p:nvPr/>
        </p:nvSpPr>
        <p:spPr>
          <a:xfrm rot="10800000">
            <a:off x="2072681" y="2074244"/>
            <a:ext cx="1195136" cy="30388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Arrow: Curved Up 6">
            <a:extLst>
              <a:ext uri="{FF2B5EF4-FFF2-40B4-BE49-F238E27FC236}">
                <a16:creationId xmlns:a16="http://schemas.microsoft.com/office/drawing/2014/main" id="{D25FE656-0B5D-4C25-B7EE-3A4E29A91F04}"/>
              </a:ext>
            </a:extLst>
          </p:cNvPr>
          <p:cNvSpPr/>
          <p:nvPr/>
        </p:nvSpPr>
        <p:spPr>
          <a:xfrm rot="10800000">
            <a:off x="4679523" y="2074243"/>
            <a:ext cx="1195136" cy="305009"/>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rrow: Curved Up 8">
            <a:extLst>
              <a:ext uri="{FF2B5EF4-FFF2-40B4-BE49-F238E27FC236}">
                <a16:creationId xmlns:a16="http://schemas.microsoft.com/office/drawing/2014/main" id="{665C5A91-0546-4CA1-A5F1-A00C2101C956}"/>
              </a:ext>
            </a:extLst>
          </p:cNvPr>
          <p:cNvSpPr/>
          <p:nvPr/>
        </p:nvSpPr>
        <p:spPr>
          <a:xfrm rot="10800000">
            <a:off x="1615478" y="4379512"/>
            <a:ext cx="753979" cy="30388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Curved Up 9">
            <a:extLst>
              <a:ext uri="{FF2B5EF4-FFF2-40B4-BE49-F238E27FC236}">
                <a16:creationId xmlns:a16="http://schemas.microsoft.com/office/drawing/2014/main" id="{55CAD89F-0F71-4C89-B852-93F8751DD223}"/>
              </a:ext>
            </a:extLst>
          </p:cNvPr>
          <p:cNvSpPr/>
          <p:nvPr/>
        </p:nvSpPr>
        <p:spPr>
          <a:xfrm>
            <a:off x="1591415" y="5483998"/>
            <a:ext cx="753979" cy="30388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F795776D-1C37-4AA1-924E-AB1F654CBE3F}"/>
              </a:ext>
            </a:extLst>
          </p:cNvPr>
          <p:cNvSpPr txBox="1"/>
          <p:nvPr/>
        </p:nvSpPr>
        <p:spPr>
          <a:xfrm>
            <a:off x="46898" y="1656173"/>
            <a:ext cx="2193549" cy="369332"/>
          </a:xfrm>
          <a:prstGeom prst="rect">
            <a:avLst/>
          </a:prstGeom>
          <a:noFill/>
        </p:spPr>
        <p:txBody>
          <a:bodyPr wrap="none" rtlCol="0">
            <a:spAutoFit/>
          </a:bodyPr>
          <a:lstStyle/>
          <a:p>
            <a:r>
              <a:rPr lang="en-US"/>
              <a:t>Current GSFC Process</a:t>
            </a:r>
          </a:p>
        </p:txBody>
      </p:sp>
      <p:sp>
        <p:nvSpPr>
          <p:cNvPr id="13" name="Left Brace 12">
            <a:extLst>
              <a:ext uri="{FF2B5EF4-FFF2-40B4-BE49-F238E27FC236}">
                <a16:creationId xmlns:a16="http://schemas.microsoft.com/office/drawing/2014/main" id="{291AE5FA-B537-4516-800F-833EE7D3E924}"/>
              </a:ext>
            </a:extLst>
          </p:cNvPr>
          <p:cNvSpPr/>
          <p:nvPr/>
        </p:nvSpPr>
        <p:spPr>
          <a:xfrm rot="16200000">
            <a:off x="3703340" y="685825"/>
            <a:ext cx="460448" cy="519294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FB18F7F8-2DF8-4D54-BAA2-71FABFD78AA7}"/>
              </a:ext>
            </a:extLst>
          </p:cNvPr>
          <p:cNvSpPr txBox="1"/>
          <p:nvPr/>
        </p:nvSpPr>
        <p:spPr>
          <a:xfrm>
            <a:off x="3339491" y="3522201"/>
            <a:ext cx="1188146" cy="307777"/>
          </a:xfrm>
          <a:prstGeom prst="rect">
            <a:avLst/>
          </a:prstGeom>
          <a:noFill/>
        </p:spPr>
        <p:txBody>
          <a:bodyPr wrap="none" rtlCol="0">
            <a:spAutoFit/>
          </a:bodyPr>
          <a:lstStyle/>
          <a:p>
            <a:r>
              <a:rPr lang="en-US" sz="1400" dirty="0">
                <a:solidFill>
                  <a:srgbClr val="FFC000"/>
                </a:solidFill>
              </a:rPr>
              <a:t>Months-Years</a:t>
            </a:r>
          </a:p>
        </p:txBody>
      </p:sp>
      <p:sp>
        <p:nvSpPr>
          <p:cNvPr id="15" name="TextBox 14">
            <a:extLst>
              <a:ext uri="{FF2B5EF4-FFF2-40B4-BE49-F238E27FC236}">
                <a16:creationId xmlns:a16="http://schemas.microsoft.com/office/drawing/2014/main" id="{4BF7C24C-2E9E-4F58-9378-0A151BFE3167}"/>
              </a:ext>
            </a:extLst>
          </p:cNvPr>
          <p:cNvSpPr txBox="1"/>
          <p:nvPr/>
        </p:nvSpPr>
        <p:spPr>
          <a:xfrm>
            <a:off x="46898" y="4024718"/>
            <a:ext cx="2686505" cy="369332"/>
          </a:xfrm>
          <a:prstGeom prst="rect">
            <a:avLst/>
          </a:prstGeom>
          <a:noFill/>
        </p:spPr>
        <p:txBody>
          <a:bodyPr wrap="none" rtlCol="0">
            <a:spAutoFit/>
          </a:bodyPr>
          <a:lstStyle/>
          <a:p>
            <a:r>
              <a:rPr lang="en-US" dirty="0"/>
              <a:t>Evolved Structures Process</a:t>
            </a:r>
          </a:p>
        </p:txBody>
      </p:sp>
      <p:sp>
        <p:nvSpPr>
          <p:cNvPr id="16" name="TextBox 15">
            <a:extLst>
              <a:ext uri="{FF2B5EF4-FFF2-40B4-BE49-F238E27FC236}">
                <a16:creationId xmlns:a16="http://schemas.microsoft.com/office/drawing/2014/main" id="{CD9ACFE8-0BB7-40B5-B969-C085B2623B2D}"/>
              </a:ext>
            </a:extLst>
          </p:cNvPr>
          <p:cNvSpPr txBox="1"/>
          <p:nvPr/>
        </p:nvSpPr>
        <p:spPr>
          <a:xfrm>
            <a:off x="1460925" y="5780150"/>
            <a:ext cx="1014958" cy="307777"/>
          </a:xfrm>
          <a:prstGeom prst="rect">
            <a:avLst/>
          </a:prstGeom>
          <a:noFill/>
        </p:spPr>
        <p:txBody>
          <a:bodyPr wrap="none" rtlCol="0">
            <a:spAutoFit/>
          </a:bodyPr>
          <a:lstStyle/>
          <a:p>
            <a:r>
              <a:rPr lang="en-US" sz="1400" dirty="0">
                <a:solidFill>
                  <a:srgbClr val="92D050"/>
                </a:solidFill>
              </a:rPr>
              <a:t>Hours-Days</a:t>
            </a:r>
          </a:p>
        </p:txBody>
      </p:sp>
      <p:sp>
        <p:nvSpPr>
          <p:cNvPr id="17" name="Rectangle 16">
            <a:extLst>
              <a:ext uri="{FF2B5EF4-FFF2-40B4-BE49-F238E27FC236}">
                <a16:creationId xmlns:a16="http://schemas.microsoft.com/office/drawing/2014/main" id="{BEE7F5E8-329C-4996-98C1-51C3B1562CA1}"/>
              </a:ext>
            </a:extLst>
          </p:cNvPr>
          <p:cNvSpPr/>
          <p:nvPr/>
        </p:nvSpPr>
        <p:spPr>
          <a:xfrm>
            <a:off x="46898" y="1656173"/>
            <a:ext cx="12013517" cy="23331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79B0571-9324-444B-B74C-94605BC772B0}"/>
              </a:ext>
            </a:extLst>
          </p:cNvPr>
          <p:cNvSpPr/>
          <p:nvPr/>
        </p:nvSpPr>
        <p:spPr>
          <a:xfrm>
            <a:off x="46898" y="3979495"/>
            <a:ext cx="12013517" cy="23331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Curved Up 19">
            <a:extLst>
              <a:ext uri="{FF2B5EF4-FFF2-40B4-BE49-F238E27FC236}">
                <a16:creationId xmlns:a16="http://schemas.microsoft.com/office/drawing/2014/main" id="{F69E6943-A35B-4B61-A0DD-99E0B45F33F5}"/>
              </a:ext>
            </a:extLst>
          </p:cNvPr>
          <p:cNvSpPr/>
          <p:nvPr/>
        </p:nvSpPr>
        <p:spPr>
          <a:xfrm rot="10800000">
            <a:off x="3400165" y="2057028"/>
            <a:ext cx="1195136" cy="305009"/>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4" name="Picture 23">
            <a:extLst>
              <a:ext uri="{FF2B5EF4-FFF2-40B4-BE49-F238E27FC236}">
                <a16:creationId xmlns:a16="http://schemas.microsoft.com/office/drawing/2014/main" id="{CD2ED7DE-2671-4805-82AB-6E2762C0FA99}"/>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9778918" y="439228"/>
            <a:ext cx="1549072" cy="1824252"/>
          </a:xfrm>
          <a:prstGeom prst="rect">
            <a:avLst/>
          </a:prstGeom>
        </p:spPr>
      </p:pic>
      <p:sp>
        <p:nvSpPr>
          <p:cNvPr id="21" name="Rectangle: Rounded Corners 20">
            <a:extLst>
              <a:ext uri="{FF2B5EF4-FFF2-40B4-BE49-F238E27FC236}">
                <a16:creationId xmlns:a16="http://schemas.microsoft.com/office/drawing/2014/main" id="{D8ADBBBE-DFFE-4F8F-8809-004E85EF5E19}"/>
              </a:ext>
            </a:extLst>
          </p:cNvPr>
          <p:cNvSpPr/>
          <p:nvPr/>
        </p:nvSpPr>
        <p:spPr>
          <a:xfrm>
            <a:off x="81240" y="4654454"/>
            <a:ext cx="1053277" cy="837359"/>
          </a:xfrm>
          <a:prstGeom prst="roundRect">
            <a:avLst>
              <a:gd name="adj" fmla="val 10893"/>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E1BE461-68D2-404F-A99C-F453A3E8EC4D}"/>
              </a:ext>
            </a:extLst>
          </p:cNvPr>
          <p:cNvSpPr txBox="1"/>
          <p:nvPr/>
        </p:nvSpPr>
        <p:spPr>
          <a:xfrm>
            <a:off x="0" y="5532918"/>
            <a:ext cx="1208374" cy="738664"/>
          </a:xfrm>
          <a:prstGeom prst="rect">
            <a:avLst/>
          </a:prstGeom>
          <a:noFill/>
        </p:spPr>
        <p:txBody>
          <a:bodyPr wrap="square" rtlCol="0">
            <a:spAutoFit/>
          </a:bodyPr>
          <a:lstStyle/>
          <a:p>
            <a:pPr algn="ctr"/>
            <a:r>
              <a:rPr lang="en-US" sz="1400" dirty="0">
                <a:solidFill>
                  <a:srgbClr val="92D050"/>
                </a:solidFill>
              </a:rPr>
              <a:t>Engineer focuses on requirements</a:t>
            </a:r>
          </a:p>
        </p:txBody>
      </p:sp>
      <p:pic>
        <p:nvPicPr>
          <p:cNvPr id="25" name="Picture 24" descr="A picture containing indoor&#10;&#10;Description automatically generated">
            <a:extLst>
              <a:ext uri="{FF2B5EF4-FFF2-40B4-BE49-F238E27FC236}">
                <a16:creationId xmlns:a16="http://schemas.microsoft.com/office/drawing/2014/main" id="{ACE825C3-F080-40EA-8F91-07C071A5D8B9}"/>
              </a:ext>
            </a:extLst>
          </p:cNvPr>
          <p:cNvPicPr>
            <a:picLocks noChangeAspect="1"/>
          </p:cNvPicPr>
          <p:nvPr/>
        </p:nvPicPr>
        <p:blipFill rotWithShape="1">
          <a:blip r:embed="rId13">
            <a:extLst>
              <a:ext uri="{28A0092B-C50C-407E-A947-70E740481C1C}">
                <a14:useLocalDpi xmlns:a14="http://schemas.microsoft.com/office/drawing/2010/main" val="0"/>
              </a:ext>
            </a:extLst>
          </a:blip>
          <a:srcRect l="17619" t="4897" r="17870" b="2789"/>
          <a:stretch/>
        </p:blipFill>
        <p:spPr>
          <a:xfrm flipH="1">
            <a:off x="8263624" y="4206113"/>
            <a:ext cx="1362372" cy="1949516"/>
          </a:xfrm>
          <a:prstGeom prst="rect">
            <a:avLst/>
          </a:prstGeom>
        </p:spPr>
      </p:pic>
      <p:sp>
        <p:nvSpPr>
          <p:cNvPr id="22" name="TextBox 21">
            <a:extLst>
              <a:ext uri="{FF2B5EF4-FFF2-40B4-BE49-F238E27FC236}">
                <a16:creationId xmlns:a16="http://schemas.microsoft.com/office/drawing/2014/main" id="{902653C7-DA11-4B9D-B814-732F9F261C66}"/>
              </a:ext>
            </a:extLst>
          </p:cNvPr>
          <p:cNvSpPr txBox="1"/>
          <p:nvPr/>
        </p:nvSpPr>
        <p:spPr>
          <a:xfrm>
            <a:off x="1460925" y="5870986"/>
            <a:ext cx="8978475" cy="954107"/>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28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Demonstrated: </a:t>
            </a:r>
            <a:r>
              <a:rPr lang="en-US" dirty="0">
                <a:solidFill>
                  <a:srgbClr val="92D050"/>
                </a:solidFill>
              </a:rPr>
              <a:t>Requirements known to parts in-hand in &lt;2 weeks. 2x-4x lighter.</a:t>
            </a:r>
          </a:p>
        </p:txBody>
      </p:sp>
    </p:spTree>
    <p:extLst>
      <p:ext uri="{BB962C8B-B14F-4D97-AF65-F5344CB8AC3E}">
        <p14:creationId xmlns:p14="http://schemas.microsoft.com/office/powerpoint/2010/main" val="186629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C41D9-A393-4006-815A-CACD6D3D3247}"/>
              </a:ext>
            </a:extLst>
          </p:cNvPr>
          <p:cNvSpPr>
            <a:spLocks noGrp="1"/>
          </p:cNvSpPr>
          <p:nvPr>
            <p:ph type="title"/>
          </p:nvPr>
        </p:nvSpPr>
        <p:spPr/>
        <p:txBody>
          <a:bodyPr/>
          <a:lstStyle/>
          <a:p>
            <a:r>
              <a:rPr lang="en-US" dirty="0"/>
              <a:t>Generative Design: How the process works</a:t>
            </a:r>
          </a:p>
        </p:txBody>
      </p:sp>
      <p:sp>
        <p:nvSpPr>
          <p:cNvPr id="4" name="Slide Number Placeholder 3">
            <a:extLst>
              <a:ext uri="{FF2B5EF4-FFF2-40B4-BE49-F238E27FC236}">
                <a16:creationId xmlns:a16="http://schemas.microsoft.com/office/drawing/2014/main" id="{C918401F-613B-4C39-887E-B595D32193F7}"/>
              </a:ext>
            </a:extLst>
          </p:cNvPr>
          <p:cNvSpPr>
            <a:spLocks noGrp="1"/>
          </p:cNvSpPr>
          <p:nvPr>
            <p:ph type="sldNum" sz="quarter" idx="12"/>
          </p:nvPr>
        </p:nvSpPr>
        <p:spPr/>
        <p:txBody>
          <a:bodyPr/>
          <a:lstStyle/>
          <a:p>
            <a:fld id="{B39F939F-3059-4957-A4D6-059C4120EFAC}" type="slidenum">
              <a:rPr lang="en-US" smtClean="0"/>
              <a:t>15</a:t>
            </a:fld>
            <a:endParaRPr lang="en-US"/>
          </a:p>
        </p:txBody>
      </p:sp>
      <p:pic>
        <p:nvPicPr>
          <p:cNvPr id="8" name="Picture 7">
            <a:extLst>
              <a:ext uri="{FF2B5EF4-FFF2-40B4-BE49-F238E27FC236}">
                <a16:creationId xmlns:a16="http://schemas.microsoft.com/office/drawing/2014/main" id="{B818E0B3-467C-4F4E-8963-867179E5A0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5818" y="590550"/>
            <a:ext cx="940363" cy="1616030"/>
          </a:xfrm>
          <a:prstGeom prst="rect">
            <a:avLst/>
          </a:prstGeom>
        </p:spPr>
      </p:pic>
      <p:graphicFrame>
        <p:nvGraphicFramePr>
          <p:cNvPr id="9" name="Diagram 8">
            <a:extLst>
              <a:ext uri="{FF2B5EF4-FFF2-40B4-BE49-F238E27FC236}">
                <a16:creationId xmlns:a16="http://schemas.microsoft.com/office/drawing/2014/main" id="{323DD4E0-6772-4324-A8DE-849EFFCA0D83}"/>
              </a:ext>
            </a:extLst>
          </p:cNvPr>
          <p:cNvGraphicFramePr/>
          <p:nvPr>
            <p:extLst>
              <p:ext uri="{D42A27DB-BD31-4B8C-83A1-F6EECF244321}">
                <p14:modId xmlns:p14="http://schemas.microsoft.com/office/powerpoint/2010/main" val="95246493"/>
              </p:ext>
            </p:extLst>
          </p:nvPr>
        </p:nvGraphicFramePr>
        <p:xfrm>
          <a:off x="398204" y="2253811"/>
          <a:ext cx="11511117" cy="1325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1" name="Straight Connector 10">
            <a:extLst>
              <a:ext uri="{FF2B5EF4-FFF2-40B4-BE49-F238E27FC236}">
                <a16:creationId xmlns:a16="http://schemas.microsoft.com/office/drawing/2014/main" id="{C090E63A-B549-4E44-BE24-20A46C997171}"/>
              </a:ext>
            </a:extLst>
          </p:cNvPr>
          <p:cNvCxnSpPr>
            <a:cxnSpLocks/>
          </p:cNvCxnSpPr>
          <p:nvPr/>
        </p:nvCxnSpPr>
        <p:spPr>
          <a:xfrm flipH="1">
            <a:off x="648929" y="1165737"/>
            <a:ext cx="4976890" cy="107548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A554150-2C4C-48C6-8D59-77C060C4B1A8}"/>
              </a:ext>
            </a:extLst>
          </p:cNvPr>
          <p:cNvCxnSpPr>
            <a:cxnSpLocks/>
          </p:cNvCxnSpPr>
          <p:nvPr/>
        </p:nvCxnSpPr>
        <p:spPr>
          <a:xfrm>
            <a:off x="6566181" y="1165737"/>
            <a:ext cx="5173535" cy="1040843"/>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A5329C24-EC70-46EC-9EFE-7D35576F1EE2}"/>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268668" y="3626605"/>
            <a:ext cx="1857076" cy="2158684"/>
          </a:xfrm>
          <a:prstGeom prst="rect">
            <a:avLst/>
          </a:prstGeom>
        </p:spPr>
      </p:pic>
      <p:pic>
        <p:nvPicPr>
          <p:cNvPr id="25" name="Picture 24">
            <a:extLst>
              <a:ext uri="{FF2B5EF4-FFF2-40B4-BE49-F238E27FC236}">
                <a16:creationId xmlns:a16="http://schemas.microsoft.com/office/drawing/2014/main" id="{5985701A-AED6-4559-97E3-8D3D3EF9F4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13621" y="3626605"/>
            <a:ext cx="1972154" cy="2239127"/>
          </a:xfrm>
          <a:prstGeom prst="rect">
            <a:avLst/>
          </a:prstGeom>
        </p:spPr>
      </p:pic>
      <p:pic>
        <p:nvPicPr>
          <p:cNvPr id="31" name="Picture 30">
            <a:extLst>
              <a:ext uri="{FF2B5EF4-FFF2-40B4-BE49-F238E27FC236}">
                <a16:creationId xmlns:a16="http://schemas.microsoft.com/office/drawing/2014/main" id="{71F83B29-318D-477C-9FC5-105610D531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93179" y="4827565"/>
            <a:ext cx="1824957" cy="1386601"/>
          </a:xfrm>
          <a:prstGeom prst="rect">
            <a:avLst/>
          </a:prstGeom>
        </p:spPr>
      </p:pic>
      <p:pic>
        <p:nvPicPr>
          <p:cNvPr id="35" name="Picture 34">
            <a:extLst>
              <a:ext uri="{FF2B5EF4-FFF2-40B4-BE49-F238E27FC236}">
                <a16:creationId xmlns:a16="http://schemas.microsoft.com/office/drawing/2014/main" id="{E2A59461-8346-4D8E-8EBF-6E9FFE4D87E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6357" y="3626605"/>
            <a:ext cx="1824957" cy="1215460"/>
          </a:xfrm>
          <a:prstGeom prst="rect">
            <a:avLst/>
          </a:prstGeom>
        </p:spPr>
      </p:pic>
      <p:pic>
        <p:nvPicPr>
          <p:cNvPr id="40" name="Picture 39">
            <a:extLst>
              <a:ext uri="{FF2B5EF4-FFF2-40B4-BE49-F238E27FC236}">
                <a16:creationId xmlns:a16="http://schemas.microsoft.com/office/drawing/2014/main" id="{77EA5ED7-AD4C-4531-BA96-6D0CBE1183E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0125942" y="3626605"/>
            <a:ext cx="1797390" cy="2613503"/>
          </a:xfrm>
          <a:prstGeom prst="rect">
            <a:avLst/>
          </a:prstGeom>
        </p:spPr>
      </p:pic>
      <p:pic>
        <p:nvPicPr>
          <p:cNvPr id="42" name="Picture 41">
            <a:extLst>
              <a:ext uri="{FF2B5EF4-FFF2-40B4-BE49-F238E27FC236}">
                <a16:creationId xmlns:a16="http://schemas.microsoft.com/office/drawing/2014/main" id="{402B4171-5EAB-4E01-B567-7AAD257FEF9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78229" y="3626605"/>
            <a:ext cx="2107899" cy="2898361"/>
          </a:xfrm>
          <a:prstGeom prst="rect">
            <a:avLst/>
          </a:prstGeom>
        </p:spPr>
      </p:pic>
      <p:sp>
        <p:nvSpPr>
          <p:cNvPr id="19" name="TextBox 18">
            <a:extLst>
              <a:ext uri="{FF2B5EF4-FFF2-40B4-BE49-F238E27FC236}">
                <a16:creationId xmlns:a16="http://schemas.microsoft.com/office/drawing/2014/main" id="{B35114AB-69A1-4DDE-820E-6E90EDEDC358}"/>
              </a:ext>
            </a:extLst>
          </p:cNvPr>
          <p:cNvSpPr txBox="1"/>
          <p:nvPr/>
        </p:nvSpPr>
        <p:spPr>
          <a:xfrm>
            <a:off x="8860953" y="718495"/>
            <a:ext cx="3387945" cy="1015663"/>
          </a:xfrm>
          <a:prstGeom prst="rect">
            <a:avLst/>
          </a:prstGeom>
          <a:noFill/>
        </p:spPr>
        <p:txBody>
          <a:bodyPr wrap="square" rtlCol="0">
            <a:spAutoFit/>
          </a:bodyPr>
          <a:lstStyle/>
          <a:p>
            <a:pPr algn="ctr"/>
            <a:r>
              <a:rPr lang="en-US" sz="2000" dirty="0">
                <a:solidFill>
                  <a:srgbClr val="92D050"/>
                </a:solidFill>
              </a:rPr>
              <a:t>AI: Computer systems able to perform tasks that normally require human intelligence</a:t>
            </a:r>
          </a:p>
        </p:txBody>
      </p:sp>
      <p:sp>
        <p:nvSpPr>
          <p:cNvPr id="3" name="Rectangle: Rounded Corners 2">
            <a:extLst>
              <a:ext uri="{FF2B5EF4-FFF2-40B4-BE49-F238E27FC236}">
                <a16:creationId xmlns:a16="http://schemas.microsoft.com/office/drawing/2014/main" id="{2F15FAB4-B3CA-473B-ABAB-CF76E0A45EF1}"/>
              </a:ext>
            </a:extLst>
          </p:cNvPr>
          <p:cNvSpPr/>
          <p:nvPr/>
        </p:nvSpPr>
        <p:spPr>
          <a:xfrm>
            <a:off x="181897" y="2206580"/>
            <a:ext cx="2043318" cy="3659152"/>
          </a:xfrm>
          <a:prstGeom prst="roundRect">
            <a:avLst>
              <a:gd name="adj" fmla="val 10893"/>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12E14F6-D24D-4559-9CB5-242C8F245947}"/>
              </a:ext>
            </a:extLst>
          </p:cNvPr>
          <p:cNvPicPr>
            <a:picLocks noChangeAspect="1"/>
          </p:cNvPicPr>
          <p:nvPr/>
        </p:nvPicPr>
        <p:blipFill>
          <a:blip r:embed="rId14"/>
          <a:stretch>
            <a:fillRect/>
          </a:stretch>
        </p:blipFill>
        <p:spPr>
          <a:xfrm>
            <a:off x="10112937" y="3626605"/>
            <a:ext cx="1823400" cy="2624945"/>
          </a:xfrm>
          <a:prstGeom prst="rect">
            <a:avLst/>
          </a:prstGeom>
        </p:spPr>
      </p:pic>
      <p:sp>
        <p:nvSpPr>
          <p:cNvPr id="5" name="Rectangle: Rounded Corners 4">
            <a:extLst>
              <a:ext uri="{FF2B5EF4-FFF2-40B4-BE49-F238E27FC236}">
                <a16:creationId xmlns:a16="http://schemas.microsoft.com/office/drawing/2014/main" id="{78EA049D-ED55-C2E9-6EDB-8A161C916291}"/>
              </a:ext>
            </a:extLst>
          </p:cNvPr>
          <p:cNvSpPr/>
          <p:nvPr/>
        </p:nvSpPr>
        <p:spPr>
          <a:xfrm>
            <a:off x="2659720" y="2171568"/>
            <a:ext cx="2152503" cy="4505745"/>
          </a:xfrm>
          <a:prstGeom prst="roundRect">
            <a:avLst>
              <a:gd name="adj" fmla="val 10893"/>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EFA9F3ED-8EA3-EDF5-4704-DF68FD0C743C}"/>
              </a:ext>
            </a:extLst>
          </p:cNvPr>
          <p:cNvSpPr/>
          <p:nvPr/>
        </p:nvSpPr>
        <p:spPr>
          <a:xfrm>
            <a:off x="5132103" y="2188822"/>
            <a:ext cx="2152502" cy="3795763"/>
          </a:xfrm>
          <a:prstGeom prst="roundRect">
            <a:avLst>
              <a:gd name="adj" fmla="val 10893"/>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2D94965D-CFEA-C652-2C95-0BE16412C9A6}"/>
              </a:ext>
            </a:extLst>
          </p:cNvPr>
          <p:cNvSpPr/>
          <p:nvPr/>
        </p:nvSpPr>
        <p:spPr>
          <a:xfrm>
            <a:off x="7636610" y="2181400"/>
            <a:ext cx="1969208" cy="4200350"/>
          </a:xfrm>
          <a:prstGeom prst="roundRect">
            <a:avLst>
              <a:gd name="adj" fmla="val 10893"/>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C6783470-A43A-12FF-E8A4-AD075E1C2C50}"/>
              </a:ext>
            </a:extLst>
          </p:cNvPr>
          <p:cNvSpPr/>
          <p:nvPr/>
        </p:nvSpPr>
        <p:spPr>
          <a:xfrm>
            <a:off x="10020427" y="2164646"/>
            <a:ext cx="1969208" cy="4200350"/>
          </a:xfrm>
          <a:prstGeom prst="roundRect">
            <a:avLst>
              <a:gd name="adj" fmla="val 10893"/>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488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2" grpId="0" animBg="1"/>
      <p:bldP spid="13"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FFB86-4B73-4AA9-8D9B-5081CB8CFD36}"/>
              </a:ext>
            </a:extLst>
          </p:cNvPr>
          <p:cNvSpPr>
            <a:spLocks noGrp="1"/>
          </p:cNvSpPr>
          <p:nvPr>
            <p:ph type="title"/>
          </p:nvPr>
        </p:nvSpPr>
        <p:spPr>
          <a:xfrm>
            <a:off x="6176" y="2664"/>
            <a:ext cx="11842924" cy="763456"/>
          </a:xfrm>
        </p:spPr>
        <p:txBody>
          <a:bodyPr>
            <a:normAutofit/>
          </a:bodyPr>
          <a:lstStyle/>
          <a:p>
            <a:r>
              <a:rPr lang="en-US" dirty="0"/>
              <a:t>Digital Manufacturing: Robots turning bits to atoms</a:t>
            </a:r>
          </a:p>
        </p:txBody>
      </p:sp>
      <p:sp>
        <p:nvSpPr>
          <p:cNvPr id="4" name="Slide Number Placeholder 3">
            <a:extLst>
              <a:ext uri="{FF2B5EF4-FFF2-40B4-BE49-F238E27FC236}">
                <a16:creationId xmlns:a16="http://schemas.microsoft.com/office/drawing/2014/main" id="{0CBB7B45-A642-4065-AF67-7FD36CBB2F1A}"/>
              </a:ext>
            </a:extLst>
          </p:cNvPr>
          <p:cNvSpPr>
            <a:spLocks noGrp="1"/>
          </p:cNvSpPr>
          <p:nvPr>
            <p:ph type="sldNum" sz="quarter" idx="12"/>
          </p:nvPr>
        </p:nvSpPr>
        <p:spPr/>
        <p:txBody>
          <a:bodyPr/>
          <a:lstStyle/>
          <a:p>
            <a:fld id="{B39F939F-3059-4957-A4D6-059C4120EFAC}" type="slidenum">
              <a:rPr lang="en-US" smtClean="0"/>
              <a:t>16</a:t>
            </a:fld>
            <a:endParaRPr lang="en-US"/>
          </a:p>
        </p:txBody>
      </p:sp>
      <p:pic>
        <p:nvPicPr>
          <p:cNvPr id="10" name="Picture 9">
            <a:extLst>
              <a:ext uri="{FF2B5EF4-FFF2-40B4-BE49-F238E27FC236}">
                <a16:creationId xmlns:a16="http://schemas.microsoft.com/office/drawing/2014/main" id="{45A75929-BD2E-40D8-8950-644B80250C6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014719" y="1517420"/>
            <a:ext cx="3812496" cy="4402275"/>
          </a:xfrm>
          <a:prstGeom prst="rect">
            <a:avLst/>
          </a:prstGeom>
        </p:spPr>
      </p:pic>
      <p:sp>
        <p:nvSpPr>
          <p:cNvPr id="11" name="Arrow: Right 10">
            <a:extLst>
              <a:ext uri="{FF2B5EF4-FFF2-40B4-BE49-F238E27FC236}">
                <a16:creationId xmlns:a16="http://schemas.microsoft.com/office/drawing/2014/main" id="{C299826C-21EA-4AF6-AED4-D77838A927EC}"/>
              </a:ext>
            </a:extLst>
          </p:cNvPr>
          <p:cNvSpPr/>
          <p:nvPr/>
        </p:nvSpPr>
        <p:spPr>
          <a:xfrm>
            <a:off x="5881370" y="3129440"/>
            <a:ext cx="641554" cy="11577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C32EB1D-48AA-4788-B451-C1ED621C7CC9}"/>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p:blipFill>
        <p:spPr>
          <a:xfrm>
            <a:off x="1236406" y="1507176"/>
            <a:ext cx="4153169" cy="4402275"/>
          </a:xfrm>
          <a:prstGeom prst="rect">
            <a:avLst/>
          </a:prstGeom>
        </p:spPr>
      </p:pic>
      <p:sp>
        <p:nvSpPr>
          <p:cNvPr id="14" name="TextBox 13">
            <a:extLst>
              <a:ext uri="{FF2B5EF4-FFF2-40B4-BE49-F238E27FC236}">
                <a16:creationId xmlns:a16="http://schemas.microsoft.com/office/drawing/2014/main" id="{B002665B-35AB-4622-8FEA-6BD0C9D292B8}"/>
              </a:ext>
            </a:extLst>
          </p:cNvPr>
          <p:cNvSpPr txBox="1"/>
          <p:nvPr/>
        </p:nvSpPr>
        <p:spPr>
          <a:xfrm>
            <a:off x="8928341" y="6110621"/>
            <a:ext cx="782523" cy="369332"/>
          </a:xfrm>
          <a:prstGeom prst="rect">
            <a:avLst/>
          </a:prstGeom>
          <a:noFill/>
        </p:spPr>
        <p:txBody>
          <a:bodyPr wrap="none" rtlCol="0">
            <a:spAutoFit/>
          </a:bodyPr>
          <a:lstStyle/>
          <a:p>
            <a:pPr algn="ctr"/>
            <a:r>
              <a:rPr lang="en-US"/>
              <a:t>Atoms</a:t>
            </a:r>
          </a:p>
        </p:txBody>
      </p:sp>
      <p:sp>
        <p:nvSpPr>
          <p:cNvPr id="15" name="TextBox 14">
            <a:extLst>
              <a:ext uri="{FF2B5EF4-FFF2-40B4-BE49-F238E27FC236}">
                <a16:creationId xmlns:a16="http://schemas.microsoft.com/office/drawing/2014/main" id="{F75FF823-9F74-47ED-AF42-EC7F10632FE4}"/>
              </a:ext>
            </a:extLst>
          </p:cNvPr>
          <p:cNvSpPr txBox="1"/>
          <p:nvPr/>
        </p:nvSpPr>
        <p:spPr>
          <a:xfrm>
            <a:off x="3320364" y="6173841"/>
            <a:ext cx="529312" cy="369332"/>
          </a:xfrm>
          <a:prstGeom prst="rect">
            <a:avLst/>
          </a:prstGeom>
          <a:noFill/>
        </p:spPr>
        <p:txBody>
          <a:bodyPr wrap="none" rtlCol="0">
            <a:spAutoFit/>
          </a:bodyPr>
          <a:lstStyle/>
          <a:p>
            <a:pPr algn="ctr"/>
            <a:r>
              <a:rPr lang="en-US"/>
              <a:t>Bits</a:t>
            </a:r>
          </a:p>
        </p:txBody>
      </p:sp>
      <p:pic>
        <p:nvPicPr>
          <p:cNvPr id="17" name="Picture 16">
            <a:extLst>
              <a:ext uri="{FF2B5EF4-FFF2-40B4-BE49-F238E27FC236}">
                <a16:creationId xmlns:a16="http://schemas.microsoft.com/office/drawing/2014/main" id="{FFF99D1C-B150-4A4D-B1BF-206E33A48594}"/>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236406" y="1517419"/>
            <a:ext cx="4153168" cy="4437333"/>
          </a:xfrm>
          <a:prstGeom prst="rect">
            <a:avLst/>
          </a:prstGeom>
        </p:spPr>
      </p:pic>
      <p:pic>
        <p:nvPicPr>
          <p:cNvPr id="5" name="Picture 4">
            <a:extLst>
              <a:ext uri="{FF2B5EF4-FFF2-40B4-BE49-F238E27FC236}">
                <a16:creationId xmlns:a16="http://schemas.microsoft.com/office/drawing/2014/main" id="{44EAFA0A-CF5C-4FC7-AD53-500A222BA0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95884" y="6072527"/>
            <a:ext cx="779945" cy="571960"/>
          </a:xfrm>
          <a:prstGeom prst="rect">
            <a:avLst/>
          </a:prstGeom>
        </p:spPr>
      </p:pic>
      <p:pic>
        <p:nvPicPr>
          <p:cNvPr id="2052" name="Picture 4" descr="Crystal system - Wikipedia">
            <a:extLst>
              <a:ext uri="{FF2B5EF4-FFF2-40B4-BE49-F238E27FC236}">
                <a16:creationId xmlns:a16="http://schemas.microsoft.com/office/drawing/2014/main" id="{5A41CEEB-F3B2-4A27-9B73-3CA616B5755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18135" y="6033687"/>
            <a:ext cx="580923" cy="632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767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B2B1E-0A2E-92C3-7F50-B11B55638E62}"/>
              </a:ext>
            </a:extLst>
          </p:cNvPr>
          <p:cNvSpPr>
            <a:spLocks noGrp="1"/>
          </p:cNvSpPr>
          <p:nvPr>
            <p:ph type="title"/>
          </p:nvPr>
        </p:nvSpPr>
        <p:spPr/>
        <p:txBody>
          <a:bodyPr/>
          <a:lstStyle/>
          <a:p>
            <a:r>
              <a:rPr lang="en-US" dirty="0"/>
              <a:t>Digital Manufacturing</a:t>
            </a:r>
          </a:p>
        </p:txBody>
      </p:sp>
      <p:sp>
        <p:nvSpPr>
          <p:cNvPr id="3" name="Content Placeholder 2">
            <a:extLst>
              <a:ext uri="{FF2B5EF4-FFF2-40B4-BE49-F238E27FC236}">
                <a16:creationId xmlns:a16="http://schemas.microsoft.com/office/drawing/2014/main" id="{4BEAF945-007F-0189-0152-0509F22C2FF5}"/>
              </a:ext>
            </a:extLst>
          </p:cNvPr>
          <p:cNvSpPr>
            <a:spLocks noGrp="1"/>
          </p:cNvSpPr>
          <p:nvPr>
            <p:ph idx="1"/>
          </p:nvPr>
        </p:nvSpPr>
        <p:spPr>
          <a:xfrm>
            <a:off x="6176" y="787659"/>
            <a:ext cx="8559974" cy="5933816"/>
          </a:xfrm>
        </p:spPr>
        <p:txBody>
          <a:bodyPr>
            <a:normAutofit lnSpcReduction="10000"/>
          </a:bodyPr>
          <a:lstStyle/>
          <a:p>
            <a:r>
              <a:rPr lang="en-US" dirty="0">
                <a:solidFill>
                  <a:srgbClr val="92D050"/>
                </a:solidFill>
              </a:rPr>
              <a:t>CAD ▶ </a:t>
            </a:r>
            <a:r>
              <a:rPr lang="en-US" dirty="0"/>
              <a:t>CAM ▶ Code ▶ Robot </a:t>
            </a:r>
            <a:r>
              <a:rPr lang="en-US" dirty="0">
                <a:solidFill>
                  <a:srgbClr val="92D050"/>
                </a:solidFill>
              </a:rPr>
              <a:t>▶ Part</a:t>
            </a:r>
          </a:p>
          <a:p>
            <a:r>
              <a:rPr lang="en-US" dirty="0">
                <a:solidFill>
                  <a:srgbClr val="92D050"/>
                </a:solidFill>
              </a:rPr>
              <a:t>Most of the time CNC is best</a:t>
            </a:r>
          </a:p>
          <a:p>
            <a:pPr lvl="1"/>
            <a:r>
              <a:rPr lang="en-US" dirty="0"/>
              <a:t>Generative Design creates parts that are </a:t>
            </a:r>
            <a:r>
              <a:rPr lang="en-US" dirty="0">
                <a:solidFill>
                  <a:srgbClr val="92D050"/>
                </a:solidFill>
              </a:rPr>
              <a:t>fundamentally stiff </a:t>
            </a:r>
            <a:r>
              <a:rPr lang="en-US" dirty="0"/>
              <a:t>and machinable</a:t>
            </a:r>
          </a:p>
          <a:p>
            <a:pPr lvl="1"/>
            <a:r>
              <a:rPr lang="en-US" dirty="0"/>
              <a:t>Commercial CNC capabilities </a:t>
            </a:r>
            <a:r>
              <a:rPr lang="en-US" dirty="0">
                <a:solidFill>
                  <a:srgbClr val="92D050"/>
                </a:solidFill>
              </a:rPr>
              <a:t>far exceed </a:t>
            </a:r>
            <a:r>
              <a:rPr lang="en-US" dirty="0"/>
              <a:t>most engineer’s expectations</a:t>
            </a:r>
          </a:p>
          <a:p>
            <a:pPr lvl="1"/>
            <a:r>
              <a:rPr lang="en-US" dirty="0"/>
              <a:t>Material properties superior to AM</a:t>
            </a:r>
          </a:p>
          <a:p>
            <a:pPr lvl="2"/>
            <a:r>
              <a:rPr lang="en-US" dirty="0"/>
              <a:t>More </a:t>
            </a:r>
            <a:r>
              <a:rPr lang="en-US" dirty="0">
                <a:solidFill>
                  <a:srgbClr val="92D050"/>
                </a:solidFill>
              </a:rPr>
              <a:t>ductile</a:t>
            </a:r>
            <a:r>
              <a:rPr lang="en-US" dirty="0"/>
              <a:t>, more predictable</a:t>
            </a:r>
          </a:p>
          <a:p>
            <a:pPr lvl="1"/>
            <a:r>
              <a:rPr lang="en-US" dirty="0"/>
              <a:t>Vendor suggestions: </a:t>
            </a:r>
            <a:r>
              <a:rPr lang="en-US" dirty="0">
                <a:hlinkClick r:id="rId3"/>
              </a:rPr>
              <a:t>CNC 5-axis Machine Shop Master List.xlsx</a:t>
            </a:r>
            <a:endParaRPr lang="en-US" dirty="0"/>
          </a:p>
          <a:p>
            <a:r>
              <a:rPr lang="en-US" dirty="0"/>
              <a:t>AM (3D Printing) </a:t>
            </a:r>
            <a:r>
              <a:rPr lang="en-US" dirty="0">
                <a:solidFill>
                  <a:srgbClr val="92D050"/>
                </a:solidFill>
              </a:rPr>
              <a:t>advantages and costs</a:t>
            </a:r>
          </a:p>
          <a:p>
            <a:pPr lvl="1"/>
            <a:r>
              <a:rPr lang="en-US" dirty="0"/>
              <a:t>More design freedom ▶ greater performance </a:t>
            </a:r>
            <a:r>
              <a:rPr lang="en-US" dirty="0">
                <a:solidFill>
                  <a:srgbClr val="92D050"/>
                </a:solidFill>
              </a:rPr>
              <a:t>(~10%-20%)</a:t>
            </a:r>
          </a:p>
          <a:p>
            <a:pPr lvl="1"/>
            <a:r>
              <a:rPr lang="en-US" dirty="0"/>
              <a:t>Fabrication cost lower for </a:t>
            </a:r>
            <a:r>
              <a:rPr lang="en-US" dirty="0">
                <a:solidFill>
                  <a:srgbClr val="92D050"/>
                </a:solidFill>
              </a:rPr>
              <a:t>expensive-to-machine materials</a:t>
            </a:r>
          </a:p>
          <a:p>
            <a:pPr lvl="2"/>
            <a:r>
              <a:rPr lang="en-US" dirty="0"/>
              <a:t>Titanium, Inconel, </a:t>
            </a:r>
            <a:r>
              <a:rPr lang="en-US" dirty="0" err="1"/>
              <a:t>etc</a:t>
            </a:r>
            <a:endParaRPr lang="en-US" dirty="0"/>
          </a:p>
          <a:p>
            <a:pPr lvl="1"/>
            <a:r>
              <a:rPr lang="en-US" dirty="0"/>
              <a:t>Material properties are </a:t>
            </a:r>
            <a:r>
              <a:rPr lang="en-US" dirty="0">
                <a:solidFill>
                  <a:srgbClr val="92D050"/>
                </a:solidFill>
              </a:rPr>
              <a:t>process dependent</a:t>
            </a:r>
          </a:p>
          <a:p>
            <a:pPr lvl="1"/>
            <a:r>
              <a:rPr lang="en-US" dirty="0"/>
              <a:t>But: Additional verification and documentation required</a:t>
            </a:r>
          </a:p>
          <a:p>
            <a:pPr lvl="2"/>
            <a:r>
              <a:rPr lang="en-US" dirty="0">
                <a:solidFill>
                  <a:srgbClr val="92D050"/>
                </a:solidFill>
              </a:rPr>
              <a:t>NASA-STD-6030</a:t>
            </a:r>
            <a:r>
              <a:rPr lang="en-US" dirty="0"/>
              <a:t> – depends on mission class</a:t>
            </a:r>
          </a:p>
        </p:txBody>
      </p:sp>
      <p:sp>
        <p:nvSpPr>
          <p:cNvPr id="4" name="Slide Number Placeholder 3">
            <a:extLst>
              <a:ext uri="{FF2B5EF4-FFF2-40B4-BE49-F238E27FC236}">
                <a16:creationId xmlns:a16="http://schemas.microsoft.com/office/drawing/2014/main" id="{990081F7-1C3B-6595-BB29-236170BC317B}"/>
              </a:ext>
            </a:extLst>
          </p:cNvPr>
          <p:cNvSpPr>
            <a:spLocks noGrp="1"/>
          </p:cNvSpPr>
          <p:nvPr>
            <p:ph type="sldNum" sz="quarter" idx="12"/>
          </p:nvPr>
        </p:nvSpPr>
        <p:spPr/>
        <p:txBody>
          <a:bodyPr/>
          <a:lstStyle/>
          <a:p>
            <a:fld id="{B39F939F-3059-4957-A4D6-059C4120EFAC}" type="slidenum">
              <a:rPr lang="en-US" smtClean="0"/>
              <a:t>17</a:t>
            </a:fld>
            <a:endParaRPr lang="en-US"/>
          </a:p>
        </p:txBody>
      </p:sp>
      <p:pic>
        <p:nvPicPr>
          <p:cNvPr id="1028" name="Picture 4" descr="Matsuura Linear Pallet Systems have been in successful operation at ...">
            <a:extLst>
              <a:ext uri="{FF2B5EF4-FFF2-40B4-BE49-F238E27FC236}">
                <a16:creationId xmlns:a16="http://schemas.microsoft.com/office/drawing/2014/main" id="{42D69DA6-F268-56B7-FDAF-6772F64BAD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0583" y="2281256"/>
            <a:ext cx="3861417" cy="22954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32422D36-B248-AB1E-F7CC-B902B8F2F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4407" y="0"/>
            <a:ext cx="3861417" cy="21720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GIF by General Electric">
            <a:extLst>
              <a:ext uri="{FF2B5EF4-FFF2-40B4-BE49-F238E27FC236}">
                <a16:creationId xmlns:a16="http://schemas.microsoft.com/office/drawing/2014/main" id="{AD5A4865-613B-60C2-A8C3-8DF1F723AD1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324408" y="4685954"/>
            <a:ext cx="3867592" cy="2183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077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71679-02B3-49BD-8887-802B142E01D5}"/>
              </a:ext>
            </a:extLst>
          </p:cNvPr>
          <p:cNvSpPr>
            <a:spLocks noGrp="1"/>
          </p:cNvSpPr>
          <p:nvPr>
            <p:ph type="title"/>
          </p:nvPr>
        </p:nvSpPr>
        <p:spPr/>
        <p:txBody>
          <a:bodyPr>
            <a:normAutofit/>
          </a:bodyPr>
          <a:lstStyle/>
          <a:p>
            <a:r>
              <a:rPr lang="en-US" dirty="0"/>
              <a:t>CNC vs. AM for Evolved Structures (Today)</a:t>
            </a:r>
          </a:p>
        </p:txBody>
      </p:sp>
      <p:sp>
        <p:nvSpPr>
          <p:cNvPr id="3" name="Content Placeholder 2">
            <a:extLst>
              <a:ext uri="{FF2B5EF4-FFF2-40B4-BE49-F238E27FC236}">
                <a16:creationId xmlns:a16="http://schemas.microsoft.com/office/drawing/2014/main" id="{F5D09340-6203-4BD6-A1C8-07E1A7D14E27}"/>
              </a:ext>
            </a:extLst>
          </p:cNvPr>
          <p:cNvSpPr>
            <a:spLocks noGrp="1"/>
          </p:cNvSpPr>
          <p:nvPr>
            <p:ph idx="1"/>
          </p:nvPr>
        </p:nvSpPr>
        <p:spPr>
          <a:xfrm>
            <a:off x="6176" y="787659"/>
            <a:ext cx="8785399" cy="5456622"/>
          </a:xfrm>
        </p:spPr>
        <p:txBody>
          <a:bodyPr>
            <a:normAutofit/>
          </a:bodyPr>
          <a:lstStyle/>
          <a:p>
            <a:r>
              <a:rPr lang="en-US" dirty="0"/>
              <a:t>AM generally has </a:t>
            </a:r>
            <a:r>
              <a:rPr lang="en-US" dirty="0">
                <a:solidFill>
                  <a:srgbClr val="92D050"/>
                </a:solidFill>
              </a:rPr>
              <a:t>cost and schedule disadvantages </a:t>
            </a:r>
            <a:r>
              <a:rPr lang="en-US" dirty="0"/>
              <a:t>for aerospace</a:t>
            </a:r>
          </a:p>
          <a:p>
            <a:pPr lvl="1"/>
            <a:r>
              <a:rPr lang="en-US" dirty="0"/>
              <a:t>Limited choice of AM vendors, especially for parts &gt;250mm </a:t>
            </a:r>
          </a:p>
          <a:p>
            <a:pPr lvl="1"/>
            <a:r>
              <a:rPr lang="en-US" dirty="0"/>
              <a:t>Material properties process dependent, varies by vendor</a:t>
            </a:r>
          </a:p>
          <a:p>
            <a:pPr lvl="1"/>
            <a:r>
              <a:rPr lang="en-US" dirty="0"/>
              <a:t>Tolerances are poor compared to CNC – post machining</a:t>
            </a:r>
          </a:p>
          <a:p>
            <a:pPr lvl="1"/>
            <a:r>
              <a:rPr lang="en-US" dirty="0"/>
              <a:t>Surface finish is rougher than CNC machining.</a:t>
            </a:r>
          </a:p>
          <a:p>
            <a:pPr lvl="1"/>
            <a:r>
              <a:rPr lang="en-US" dirty="0"/>
              <a:t>Removal of supports requires manual finishing, leading to variable surface quality</a:t>
            </a:r>
          </a:p>
          <a:p>
            <a:pPr lvl="1"/>
            <a:r>
              <a:rPr lang="en-US" dirty="0"/>
              <a:t>Heat treatment usually required</a:t>
            </a:r>
          </a:p>
          <a:p>
            <a:pPr lvl="1"/>
            <a:r>
              <a:rPr lang="en-US" dirty="0"/>
              <a:t>Additional testing and inspection required NASA-STD-6030</a:t>
            </a:r>
          </a:p>
          <a:p>
            <a:pPr lvl="1"/>
            <a:r>
              <a:rPr lang="en-US" dirty="0"/>
              <a:t>Build failures expected</a:t>
            </a:r>
          </a:p>
          <a:p>
            <a:r>
              <a:rPr lang="en-US" dirty="0"/>
              <a:t>Need a </a:t>
            </a:r>
            <a:r>
              <a:rPr lang="en-US" dirty="0">
                <a:solidFill>
                  <a:srgbClr val="92D050"/>
                </a:solidFill>
              </a:rPr>
              <a:t>compelling reason </a:t>
            </a:r>
            <a:r>
              <a:rPr lang="en-US" dirty="0"/>
              <a:t>to use AM</a:t>
            </a:r>
          </a:p>
          <a:p>
            <a:pPr lvl="1"/>
            <a:r>
              <a:rPr lang="en-US" dirty="0">
                <a:solidFill>
                  <a:srgbClr val="92D050"/>
                </a:solidFill>
              </a:rPr>
              <a:t>Unmachinable features </a:t>
            </a:r>
            <a:r>
              <a:rPr lang="en-US" dirty="0"/>
              <a:t>like internal voids and channels</a:t>
            </a:r>
          </a:p>
          <a:p>
            <a:pPr lvl="1"/>
            <a:endParaRPr lang="en-US" dirty="0"/>
          </a:p>
        </p:txBody>
      </p:sp>
      <p:sp>
        <p:nvSpPr>
          <p:cNvPr id="4" name="Slide Number Placeholder 3">
            <a:extLst>
              <a:ext uri="{FF2B5EF4-FFF2-40B4-BE49-F238E27FC236}">
                <a16:creationId xmlns:a16="http://schemas.microsoft.com/office/drawing/2014/main" id="{0D9A15E5-01BA-431B-B0A0-A9191EC1B836}"/>
              </a:ext>
            </a:extLst>
          </p:cNvPr>
          <p:cNvSpPr>
            <a:spLocks noGrp="1"/>
          </p:cNvSpPr>
          <p:nvPr>
            <p:ph type="sldNum" sz="quarter" idx="12"/>
          </p:nvPr>
        </p:nvSpPr>
        <p:spPr/>
        <p:txBody>
          <a:bodyPr/>
          <a:lstStyle/>
          <a:p>
            <a:fld id="{B39F939F-3059-4957-A4D6-059C4120EFAC}" type="slidenum">
              <a:rPr lang="en-US" smtClean="0"/>
              <a:t>18</a:t>
            </a:fld>
            <a:endParaRPr lang="en-US"/>
          </a:p>
        </p:txBody>
      </p:sp>
      <p:pic>
        <p:nvPicPr>
          <p:cNvPr id="8" name="Picture 7">
            <a:extLst>
              <a:ext uri="{FF2B5EF4-FFF2-40B4-BE49-F238E27FC236}">
                <a16:creationId xmlns:a16="http://schemas.microsoft.com/office/drawing/2014/main" id="{B12A30BC-3511-4B6D-9413-686FED872310}"/>
              </a:ext>
            </a:extLst>
          </p:cNvPr>
          <p:cNvPicPr>
            <a:picLocks noChangeAspect="1"/>
          </p:cNvPicPr>
          <p:nvPr/>
        </p:nvPicPr>
        <p:blipFill>
          <a:blip r:embed="rId2"/>
          <a:stretch>
            <a:fillRect/>
          </a:stretch>
        </p:blipFill>
        <p:spPr>
          <a:xfrm>
            <a:off x="9850019" y="114421"/>
            <a:ext cx="1414585" cy="1840191"/>
          </a:xfrm>
          <a:prstGeom prst="rect">
            <a:avLst/>
          </a:prstGeom>
        </p:spPr>
      </p:pic>
      <p:pic>
        <p:nvPicPr>
          <p:cNvPr id="10" name="Picture 9">
            <a:extLst>
              <a:ext uri="{FF2B5EF4-FFF2-40B4-BE49-F238E27FC236}">
                <a16:creationId xmlns:a16="http://schemas.microsoft.com/office/drawing/2014/main" id="{0202B52E-E773-4A49-95D7-4F4CD1BCA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2646" y="4739407"/>
            <a:ext cx="3329354" cy="2004172"/>
          </a:xfrm>
          <a:prstGeom prst="rect">
            <a:avLst/>
          </a:prstGeom>
        </p:spPr>
      </p:pic>
      <p:pic>
        <p:nvPicPr>
          <p:cNvPr id="11" name="Picture 10">
            <a:extLst>
              <a:ext uri="{FF2B5EF4-FFF2-40B4-BE49-F238E27FC236}">
                <a16:creationId xmlns:a16="http://schemas.microsoft.com/office/drawing/2014/main" id="{61D585CE-D3CE-4AF3-A6CB-7196755B5EC2}"/>
              </a:ext>
            </a:extLst>
          </p:cNvPr>
          <p:cNvPicPr>
            <a:picLocks noChangeAspect="1"/>
          </p:cNvPicPr>
          <p:nvPr/>
        </p:nvPicPr>
        <p:blipFill>
          <a:blip r:embed="rId4"/>
          <a:stretch>
            <a:fillRect/>
          </a:stretch>
        </p:blipFill>
        <p:spPr>
          <a:xfrm>
            <a:off x="8960392" y="2041481"/>
            <a:ext cx="3231608" cy="2611056"/>
          </a:xfrm>
          <a:prstGeom prst="rect">
            <a:avLst/>
          </a:prstGeom>
        </p:spPr>
      </p:pic>
    </p:spTree>
    <p:extLst>
      <p:ext uri="{BB962C8B-B14F-4D97-AF65-F5344CB8AC3E}">
        <p14:creationId xmlns:p14="http://schemas.microsoft.com/office/powerpoint/2010/main" val="4074177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71679-02B3-49BD-8887-802B142E01D5}"/>
              </a:ext>
            </a:extLst>
          </p:cNvPr>
          <p:cNvSpPr>
            <a:spLocks noGrp="1"/>
          </p:cNvSpPr>
          <p:nvPr>
            <p:ph type="title"/>
          </p:nvPr>
        </p:nvSpPr>
        <p:spPr/>
        <p:txBody>
          <a:bodyPr>
            <a:normAutofit/>
          </a:bodyPr>
          <a:lstStyle/>
          <a:p>
            <a:r>
              <a:rPr lang="en-US" dirty="0"/>
              <a:t>AM for Evolved Structures (Future)</a:t>
            </a:r>
          </a:p>
        </p:txBody>
      </p:sp>
      <p:sp>
        <p:nvSpPr>
          <p:cNvPr id="3" name="Content Placeholder 2">
            <a:extLst>
              <a:ext uri="{FF2B5EF4-FFF2-40B4-BE49-F238E27FC236}">
                <a16:creationId xmlns:a16="http://schemas.microsoft.com/office/drawing/2014/main" id="{F5D09340-6203-4BD6-A1C8-07E1A7D14E27}"/>
              </a:ext>
            </a:extLst>
          </p:cNvPr>
          <p:cNvSpPr>
            <a:spLocks noGrp="1"/>
          </p:cNvSpPr>
          <p:nvPr>
            <p:ph idx="1"/>
          </p:nvPr>
        </p:nvSpPr>
        <p:spPr>
          <a:xfrm>
            <a:off x="6176" y="787659"/>
            <a:ext cx="11916988" cy="2429427"/>
          </a:xfrm>
        </p:spPr>
        <p:txBody>
          <a:bodyPr>
            <a:normAutofit/>
          </a:bodyPr>
          <a:lstStyle/>
          <a:p>
            <a:r>
              <a:rPr lang="en-US" dirty="0"/>
              <a:t>Cost and schedule will improve due to mature </a:t>
            </a:r>
            <a:r>
              <a:rPr lang="en-US" dirty="0">
                <a:solidFill>
                  <a:srgbClr val="92D050"/>
                </a:solidFill>
              </a:rPr>
              <a:t>technologies, marketplace, and standards</a:t>
            </a:r>
          </a:p>
          <a:p>
            <a:r>
              <a:rPr lang="en-US" dirty="0"/>
              <a:t>Generative Design and AM will enable </a:t>
            </a:r>
            <a:r>
              <a:rPr lang="en-US" dirty="0">
                <a:solidFill>
                  <a:srgbClr val="92D050"/>
                </a:solidFill>
              </a:rPr>
              <a:t>large monolithic structures</a:t>
            </a:r>
            <a:endParaRPr lang="en-US" dirty="0"/>
          </a:p>
          <a:p>
            <a:pPr lvl="1"/>
            <a:r>
              <a:rPr lang="en-US" dirty="0"/>
              <a:t>Vastly improved performance</a:t>
            </a:r>
          </a:p>
          <a:p>
            <a:pPr lvl="1"/>
            <a:r>
              <a:rPr lang="en-US" dirty="0"/>
              <a:t>Vast reduction in part count </a:t>
            </a:r>
          </a:p>
        </p:txBody>
      </p:sp>
      <p:sp>
        <p:nvSpPr>
          <p:cNvPr id="4" name="Slide Number Placeholder 3">
            <a:extLst>
              <a:ext uri="{FF2B5EF4-FFF2-40B4-BE49-F238E27FC236}">
                <a16:creationId xmlns:a16="http://schemas.microsoft.com/office/drawing/2014/main" id="{0D9A15E5-01BA-431B-B0A0-A9191EC1B836}"/>
              </a:ext>
            </a:extLst>
          </p:cNvPr>
          <p:cNvSpPr>
            <a:spLocks noGrp="1"/>
          </p:cNvSpPr>
          <p:nvPr>
            <p:ph type="sldNum" sz="quarter" idx="12"/>
          </p:nvPr>
        </p:nvSpPr>
        <p:spPr/>
        <p:txBody>
          <a:bodyPr/>
          <a:lstStyle/>
          <a:p>
            <a:fld id="{B39F939F-3059-4957-A4D6-059C4120EFAC}" type="slidenum">
              <a:rPr lang="en-US" smtClean="0"/>
              <a:t>19</a:t>
            </a:fld>
            <a:endParaRPr lang="en-US"/>
          </a:p>
        </p:txBody>
      </p:sp>
      <p:pic>
        <p:nvPicPr>
          <p:cNvPr id="6" name="Picture 5">
            <a:extLst>
              <a:ext uri="{FF2B5EF4-FFF2-40B4-BE49-F238E27FC236}">
                <a16:creationId xmlns:a16="http://schemas.microsoft.com/office/drawing/2014/main" id="{81E031BA-147C-4E4C-98BE-72920150B608}"/>
              </a:ext>
            </a:extLst>
          </p:cNvPr>
          <p:cNvPicPr>
            <a:picLocks noChangeAspect="1"/>
          </p:cNvPicPr>
          <p:nvPr/>
        </p:nvPicPr>
        <p:blipFill>
          <a:blip r:embed="rId2"/>
          <a:stretch>
            <a:fillRect/>
          </a:stretch>
        </p:blipFill>
        <p:spPr>
          <a:xfrm>
            <a:off x="268836" y="3391279"/>
            <a:ext cx="3452812" cy="3429000"/>
          </a:xfrm>
          <a:prstGeom prst="rect">
            <a:avLst/>
          </a:prstGeom>
        </p:spPr>
      </p:pic>
      <p:pic>
        <p:nvPicPr>
          <p:cNvPr id="15" name="Picture 14">
            <a:extLst>
              <a:ext uri="{FF2B5EF4-FFF2-40B4-BE49-F238E27FC236}">
                <a16:creationId xmlns:a16="http://schemas.microsoft.com/office/drawing/2014/main" id="{05279E62-5C84-450B-BBB8-DC28BCD9A1F1}"/>
              </a:ext>
            </a:extLst>
          </p:cNvPr>
          <p:cNvPicPr>
            <a:picLocks noChangeAspect="1"/>
          </p:cNvPicPr>
          <p:nvPr/>
        </p:nvPicPr>
        <p:blipFill>
          <a:blip r:embed="rId3"/>
          <a:stretch>
            <a:fillRect/>
          </a:stretch>
        </p:blipFill>
        <p:spPr>
          <a:xfrm>
            <a:off x="8686223" y="3391279"/>
            <a:ext cx="3143250" cy="3428999"/>
          </a:xfrm>
          <a:prstGeom prst="rect">
            <a:avLst/>
          </a:prstGeom>
        </p:spPr>
      </p:pic>
      <p:sp>
        <p:nvSpPr>
          <p:cNvPr id="17" name="TextBox 16">
            <a:extLst>
              <a:ext uri="{FF2B5EF4-FFF2-40B4-BE49-F238E27FC236}">
                <a16:creationId xmlns:a16="http://schemas.microsoft.com/office/drawing/2014/main" id="{02F877DA-A02C-42A9-912B-2E1D356A1BDC}"/>
              </a:ext>
            </a:extLst>
          </p:cNvPr>
          <p:cNvSpPr txBox="1"/>
          <p:nvPr/>
        </p:nvSpPr>
        <p:spPr>
          <a:xfrm>
            <a:off x="215863" y="6538912"/>
            <a:ext cx="622337" cy="314192"/>
          </a:xfrm>
          <a:prstGeom prst="rect">
            <a:avLst/>
          </a:prstGeom>
          <a:noFill/>
        </p:spPr>
        <p:txBody>
          <a:bodyPr wrap="square" rtlCol="0">
            <a:spAutoFit/>
          </a:bodyPr>
          <a:lstStyle/>
          <a:p>
            <a:pPr algn="ctr"/>
            <a:r>
              <a:rPr lang="en-US" sz="1400" dirty="0">
                <a:solidFill>
                  <a:schemeClr val="bg1"/>
                </a:solidFill>
                <a:latin typeface="Calibri" panose="020F0502020204030204" pitchFamily="34" charset="0"/>
                <a:cs typeface="Calibri" panose="020F0502020204030204" pitchFamily="34" charset="0"/>
              </a:rPr>
              <a:t>JPL</a:t>
            </a:r>
          </a:p>
        </p:txBody>
      </p:sp>
      <p:pic>
        <p:nvPicPr>
          <p:cNvPr id="18" name="Picture 17">
            <a:extLst>
              <a:ext uri="{FF2B5EF4-FFF2-40B4-BE49-F238E27FC236}">
                <a16:creationId xmlns:a16="http://schemas.microsoft.com/office/drawing/2014/main" id="{854FE976-5A1F-4465-9C1B-04DD991A54F3}"/>
              </a:ext>
            </a:extLst>
          </p:cNvPr>
          <p:cNvPicPr>
            <a:picLocks noChangeAspect="1"/>
          </p:cNvPicPr>
          <p:nvPr/>
        </p:nvPicPr>
        <p:blipFill>
          <a:blip r:embed="rId4"/>
          <a:stretch>
            <a:fillRect/>
          </a:stretch>
        </p:blipFill>
        <p:spPr>
          <a:xfrm>
            <a:off x="4059235" y="3400968"/>
            <a:ext cx="4289401" cy="3419310"/>
          </a:xfrm>
          <a:prstGeom prst="rect">
            <a:avLst/>
          </a:prstGeom>
        </p:spPr>
      </p:pic>
      <p:sp>
        <p:nvSpPr>
          <p:cNvPr id="5" name="TextBox 4">
            <a:extLst>
              <a:ext uri="{FF2B5EF4-FFF2-40B4-BE49-F238E27FC236}">
                <a16:creationId xmlns:a16="http://schemas.microsoft.com/office/drawing/2014/main" id="{C4622280-01D1-4E3E-7016-3F5E34BEE87D}"/>
              </a:ext>
            </a:extLst>
          </p:cNvPr>
          <p:cNvSpPr txBox="1"/>
          <p:nvPr/>
        </p:nvSpPr>
        <p:spPr>
          <a:xfrm>
            <a:off x="8760583" y="3102825"/>
            <a:ext cx="3162581" cy="338554"/>
          </a:xfrm>
          <a:prstGeom prst="rect">
            <a:avLst/>
          </a:prstGeom>
          <a:noFill/>
        </p:spPr>
        <p:txBody>
          <a:bodyPr wrap="square" rtlCol="0">
            <a:spAutoFit/>
          </a:bodyPr>
          <a:lstStyle/>
          <a:p>
            <a:pPr algn="ctr"/>
            <a:r>
              <a:rPr lang="en-US" sz="800" i="1" dirty="0">
                <a:solidFill>
                  <a:schemeClr val="tx1">
                    <a:lumMod val="75000"/>
                  </a:schemeClr>
                </a:solidFill>
              </a:rPr>
              <a:t>Image source: https://www.wired.com/story/massive-ai-powered-robots-are-3d-printing-entire-rockets/</a:t>
            </a:r>
          </a:p>
        </p:txBody>
      </p:sp>
    </p:spTree>
    <p:extLst>
      <p:ext uri="{BB962C8B-B14F-4D97-AF65-F5344CB8AC3E}">
        <p14:creationId xmlns:p14="http://schemas.microsoft.com/office/powerpoint/2010/main" val="1785162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D47D1-DCE2-425E-95E5-467E5DD69E32}"/>
              </a:ext>
            </a:extLst>
          </p:cNvPr>
          <p:cNvSpPr>
            <a:spLocks noGrp="1"/>
          </p:cNvSpPr>
          <p:nvPr>
            <p:ph type="title"/>
          </p:nvPr>
        </p:nvSpPr>
        <p:spPr/>
        <p:txBody>
          <a:bodyPr/>
          <a:lstStyle/>
          <a:p>
            <a:r>
              <a:rPr lang="en-US" dirty="0"/>
              <a:t>Context</a:t>
            </a:r>
          </a:p>
        </p:txBody>
      </p:sp>
      <p:sp>
        <p:nvSpPr>
          <p:cNvPr id="3" name="Content Placeholder 2">
            <a:extLst>
              <a:ext uri="{FF2B5EF4-FFF2-40B4-BE49-F238E27FC236}">
                <a16:creationId xmlns:a16="http://schemas.microsoft.com/office/drawing/2014/main" id="{CF2E30ED-0202-4F4B-A0AB-634511759317}"/>
              </a:ext>
            </a:extLst>
          </p:cNvPr>
          <p:cNvSpPr>
            <a:spLocks noGrp="1"/>
          </p:cNvSpPr>
          <p:nvPr>
            <p:ph idx="1"/>
          </p:nvPr>
        </p:nvSpPr>
        <p:spPr/>
        <p:txBody>
          <a:bodyPr vert="horz" lIns="91440" tIns="45720" rIns="91440" bIns="45720" rtlCol="0" anchor="t">
            <a:normAutofit lnSpcReduction="10000"/>
          </a:bodyPr>
          <a:lstStyle/>
          <a:p>
            <a:r>
              <a:rPr lang="en-US" dirty="0"/>
              <a:t>Developed on NASA Goddard Internal Research funding (IRAD)</a:t>
            </a:r>
          </a:p>
          <a:p>
            <a:pPr lvl="1"/>
            <a:r>
              <a:rPr lang="en-US" dirty="0">
                <a:solidFill>
                  <a:srgbClr val="92D050"/>
                </a:solidFill>
              </a:rPr>
              <a:t>Goal: </a:t>
            </a:r>
            <a:r>
              <a:rPr lang="en-US" dirty="0"/>
              <a:t>create and </a:t>
            </a:r>
            <a:r>
              <a:rPr lang="en-US" dirty="0">
                <a:solidFill>
                  <a:srgbClr val="92D050"/>
                </a:solidFill>
              </a:rPr>
              <a:t>infuse</a:t>
            </a:r>
            <a:r>
              <a:rPr lang="en-US" dirty="0"/>
              <a:t> a broadly applicable </a:t>
            </a:r>
            <a:r>
              <a:rPr lang="en-US" dirty="0">
                <a:solidFill>
                  <a:srgbClr val="92D050"/>
                </a:solidFill>
              </a:rPr>
              <a:t>process</a:t>
            </a:r>
            <a:r>
              <a:rPr lang="en-US" dirty="0"/>
              <a:t> to rapidly develop lightweight spaceflight structures</a:t>
            </a:r>
          </a:p>
          <a:p>
            <a:pPr lvl="1"/>
            <a:r>
              <a:rPr lang="en-US" dirty="0">
                <a:solidFill>
                  <a:srgbClr val="92D050"/>
                </a:solidFill>
              </a:rPr>
              <a:t>Method: </a:t>
            </a:r>
            <a:r>
              <a:rPr lang="en-US" dirty="0"/>
              <a:t>build and test parts for </a:t>
            </a:r>
            <a:r>
              <a:rPr lang="en-US" dirty="0">
                <a:solidFill>
                  <a:srgbClr val="92D050"/>
                </a:solidFill>
              </a:rPr>
              <a:t>diverse NASA applications</a:t>
            </a:r>
          </a:p>
          <a:p>
            <a:pPr lvl="1"/>
            <a:r>
              <a:rPr lang="en-US" dirty="0">
                <a:solidFill>
                  <a:srgbClr val="92D050"/>
                </a:solidFill>
              </a:rPr>
              <a:t>Status: </a:t>
            </a:r>
            <a:r>
              <a:rPr lang="en-US" dirty="0"/>
              <a:t>development of typical metallic structures now </a:t>
            </a:r>
            <a:r>
              <a:rPr lang="en-US" dirty="0">
                <a:solidFill>
                  <a:srgbClr val="92D050"/>
                </a:solidFill>
              </a:rPr>
              <a:t>automated</a:t>
            </a:r>
          </a:p>
          <a:p>
            <a:pPr lvl="2"/>
            <a:r>
              <a:rPr lang="en-US" dirty="0" err="1"/>
              <a:t>Requirements➡parts</a:t>
            </a:r>
            <a:r>
              <a:rPr lang="en-US" dirty="0"/>
              <a:t> for fab in </a:t>
            </a:r>
            <a:r>
              <a:rPr lang="en-US" dirty="0">
                <a:solidFill>
                  <a:srgbClr val="92D050"/>
                </a:solidFill>
              </a:rPr>
              <a:t>1-2 days(!)</a:t>
            </a:r>
          </a:p>
          <a:p>
            <a:pPr lvl="2"/>
            <a:r>
              <a:rPr lang="en-US" dirty="0"/>
              <a:t>Demonstrated by </a:t>
            </a:r>
            <a:r>
              <a:rPr lang="en-US" dirty="0">
                <a:solidFill>
                  <a:srgbClr val="92D050"/>
                </a:solidFill>
              </a:rPr>
              <a:t>test </a:t>
            </a:r>
          </a:p>
          <a:p>
            <a:pPr lvl="2"/>
            <a:r>
              <a:rPr lang="en-US" dirty="0"/>
              <a:t>Being applied to </a:t>
            </a:r>
            <a:r>
              <a:rPr lang="en-US" dirty="0">
                <a:solidFill>
                  <a:srgbClr val="92D050"/>
                </a:solidFill>
              </a:rPr>
              <a:t>NASA missions and proposals: CCRS, </a:t>
            </a:r>
            <a:r>
              <a:rPr lang="en-US" dirty="0" err="1">
                <a:solidFill>
                  <a:srgbClr val="92D050"/>
                </a:solidFill>
              </a:rPr>
              <a:t>DraMS</a:t>
            </a:r>
            <a:r>
              <a:rPr lang="en-US" dirty="0">
                <a:solidFill>
                  <a:srgbClr val="92D050"/>
                </a:solidFill>
              </a:rPr>
              <a:t>, DAVINCI, EXCITE, LEXA, HWO, STRIVE, </a:t>
            </a:r>
            <a:r>
              <a:rPr lang="en-US" dirty="0" err="1">
                <a:solidFill>
                  <a:srgbClr val="92D050"/>
                </a:solidFill>
              </a:rPr>
              <a:t>etc</a:t>
            </a:r>
            <a:endParaRPr lang="en-US" dirty="0">
              <a:solidFill>
                <a:srgbClr val="92D050"/>
              </a:solidFill>
            </a:endParaRPr>
          </a:p>
          <a:p>
            <a:r>
              <a:rPr lang="en-US" dirty="0"/>
              <a:t>Goals of this presentation</a:t>
            </a:r>
          </a:p>
          <a:p>
            <a:pPr lvl="1"/>
            <a:r>
              <a:rPr lang="en-US" dirty="0"/>
              <a:t>Enable missions to improve the </a:t>
            </a:r>
            <a:r>
              <a:rPr lang="en-US" dirty="0">
                <a:solidFill>
                  <a:srgbClr val="92D050"/>
                </a:solidFill>
              </a:rPr>
              <a:t>mass/stiffness/strength </a:t>
            </a:r>
            <a:r>
              <a:rPr lang="en-US" dirty="0"/>
              <a:t>of structures by </a:t>
            </a:r>
            <a:r>
              <a:rPr lang="en-US" dirty="0">
                <a:solidFill>
                  <a:srgbClr val="92D050"/>
                </a:solidFill>
              </a:rPr>
              <a:t>2x-4x </a:t>
            </a:r>
            <a:r>
              <a:rPr lang="en-US" dirty="0"/>
              <a:t>while </a:t>
            </a:r>
            <a:r>
              <a:rPr lang="en-US" dirty="0">
                <a:solidFill>
                  <a:srgbClr val="92D050"/>
                </a:solidFill>
              </a:rPr>
              <a:t>reducing development time/cost by ~10x</a:t>
            </a:r>
          </a:p>
          <a:p>
            <a:pPr lvl="1"/>
            <a:r>
              <a:rPr lang="en-US" dirty="0"/>
              <a:t>Inform stakeholders on how to identify </a:t>
            </a:r>
            <a:r>
              <a:rPr lang="en-US" dirty="0">
                <a:solidFill>
                  <a:srgbClr val="92D050"/>
                </a:solidFill>
              </a:rPr>
              <a:t>promising applications</a:t>
            </a:r>
          </a:p>
          <a:p>
            <a:pPr lvl="1"/>
            <a:r>
              <a:rPr lang="en-US" dirty="0"/>
              <a:t>Help GSFC </a:t>
            </a:r>
            <a:r>
              <a:rPr lang="en-US" dirty="0">
                <a:solidFill>
                  <a:srgbClr val="92D050"/>
                </a:solidFill>
              </a:rPr>
              <a:t>win</a:t>
            </a:r>
            <a:r>
              <a:rPr lang="en-US" dirty="0"/>
              <a:t> missions and </a:t>
            </a:r>
            <a:r>
              <a:rPr lang="en-US" dirty="0">
                <a:solidFill>
                  <a:srgbClr val="92D050"/>
                </a:solidFill>
              </a:rPr>
              <a:t>deliver</a:t>
            </a:r>
            <a:r>
              <a:rPr lang="en-US" dirty="0"/>
              <a:t> on commitments</a:t>
            </a:r>
          </a:p>
          <a:p>
            <a:pPr lvl="1"/>
            <a:r>
              <a:rPr lang="en-US" dirty="0"/>
              <a:t>Share lessons learned for successful </a:t>
            </a:r>
            <a:r>
              <a:rPr lang="en-US" dirty="0">
                <a:solidFill>
                  <a:srgbClr val="92D050"/>
                </a:solidFill>
              </a:rPr>
              <a:t>mission infusion</a:t>
            </a:r>
          </a:p>
        </p:txBody>
      </p:sp>
      <p:sp>
        <p:nvSpPr>
          <p:cNvPr id="4" name="Slide Number Placeholder 3">
            <a:extLst>
              <a:ext uri="{FF2B5EF4-FFF2-40B4-BE49-F238E27FC236}">
                <a16:creationId xmlns:a16="http://schemas.microsoft.com/office/drawing/2014/main" id="{D360D364-F4B8-4214-B073-7AA05DC98F15}"/>
              </a:ext>
            </a:extLst>
          </p:cNvPr>
          <p:cNvSpPr>
            <a:spLocks noGrp="1"/>
          </p:cNvSpPr>
          <p:nvPr>
            <p:ph type="sldNum" sz="quarter" idx="12"/>
          </p:nvPr>
        </p:nvSpPr>
        <p:spPr/>
        <p:txBody>
          <a:bodyPr/>
          <a:lstStyle/>
          <a:p>
            <a:fld id="{B39F939F-3059-4957-A4D6-059C4120EFAC}" type="slidenum">
              <a:rPr lang="en-US" smtClean="0"/>
              <a:t>2</a:t>
            </a:fld>
            <a:endParaRPr lang="en-US"/>
          </a:p>
        </p:txBody>
      </p:sp>
      <p:sp>
        <p:nvSpPr>
          <p:cNvPr id="5" name="TextBox 4">
            <a:extLst>
              <a:ext uri="{FF2B5EF4-FFF2-40B4-BE49-F238E27FC236}">
                <a16:creationId xmlns:a16="http://schemas.microsoft.com/office/drawing/2014/main" id="{71796019-4BC6-4EA9-B1B6-C024978AD622}"/>
              </a:ext>
            </a:extLst>
          </p:cNvPr>
          <p:cNvSpPr txBox="1"/>
          <p:nvPr/>
        </p:nvSpPr>
        <p:spPr>
          <a:xfrm>
            <a:off x="1931574" y="6298609"/>
            <a:ext cx="8627758" cy="923330"/>
          </a:xfrm>
          <a:prstGeom prst="rect">
            <a:avLst/>
          </a:prstGeom>
          <a:noFill/>
        </p:spPr>
        <p:txBody>
          <a:bodyPr wrap="square" lIns="91440" tIns="45720" rIns="91440" bIns="45720" rtlCol="0" anchor="t">
            <a:spAutoFit/>
          </a:bodyPr>
          <a:lstStyle/>
          <a:p>
            <a:pPr algn="ctr"/>
            <a:r>
              <a:rPr lang="en-US" i="1" dirty="0">
                <a:solidFill>
                  <a:srgbClr val="92D050"/>
                </a:solidFill>
                <a:latin typeface="Calibri"/>
                <a:cs typeface="Calibri"/>
              </a:rPr>
              <a:t>"Not every change is an improvement, but every improvement is a change"</a:t>
            </a:r>
            <a:endParaRPr lang="en-US" dirty="0"/>
          </a:p>
          <a:p>
            <a:pPr algn="ctr"/>
            <a:br>
              <a:rPr lang="en-US" dirty="0"/>
            </a:br>
            <a:endParaRPr lang="en-US" dirty="0"/>
          </a:p>
        </p:txBody>
      </p:sp>
    </p:spTree>
    <p:extLst>
      <p:ext uri="{BB962C8B-B14F-4D97-AF65-F5344CB8AC3E}">
        <p14:creationId xmlns:p14="http://schemas.microsoft.com/office/powerpoint/2010/main" val="348678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87320-936F-DFAF-F55D-5C3887696165}"/>
              </a:ext>
            </a:extLst>
          </p:cNvPr>
          <p:cNvSpPr>
            <a:spLocks noGrp="1"/>
          </p:cNvSpPr>
          <p:nvPr>
            <p:ph type="title"/>
          </p:nvPr>
        </p:nvSpPr>
        <p:spPr/>
        <p:txBody>
          <a:bodyPr/>
          <a:lstStyle/>
          <a:p>
            <a:r>
              <a:rPr lang="en-US"/>
              <a:t>Project Infusion: Lessons Learned</a:t>
            </a:r>
          </a:p>
        </p:txBody>
      </p:sp>
      <p:sp>
        <p:nvSpPr>
          <p:cNvPr id="3" name="Content Placeholder 2">
            <a:extLst>
              <a:ext uri="{FF2B5EF4-FFF2-40B4-BE49-F238E27FC236}">
                <a16:creationId xmlns:a16="http://schemas.microsoft.com/office/drawing/2014/main" id="{2DD62087-6930-23FC-00D8-C124EE43C738}"/>
              </a:ext>
            </a:extLst>
          </p:cNvPr>
          <p:cNvSpPr>
            <a:spLocks noGrp="1"/>
          </p:cNvSpPr>
          <p:nvPr>
            <p:ph idx="1"/>
          </p:nvPr>
        </p:nvSpPr>
        <p:spPr>
          <a:xfrm>
            <a:off x="6176" y="787658"/>
            <a:ext cx="11734974" cy="6070342"/>
          </a:xfrm>
        </p:spPr>
        <p:txBody>
          <a:bodyPr>
            <a:normAutofit lnSpcReduction="10000"/>
          </a:bodyPr>
          <a:lstStyle/>
          <a:p>
            <a:r>
              <a:rPr lang="en-US" dirty="0">
                <a:solidFill>
                  <a:srgbClr val="92D050"/>
                </a:solidFill>
              </a:rPr>
              <a:t>Earlier is easier </a:t>
            </a:r>
            <a:r>
              <a:rPr lang="en-US" dirty="0"/>
              <a:t>▶ more design freedom ▶ more mass savings</a:t>
            </a:r>
          </a:p>
          <a:p>
            <a:pPr lvl="1"/>
            <a:r>
              <a:rPr lang="en-US" dirty="0"/>
              <a:t>Pre-Phase A (e.g. proposal phase) is ideal</a:t>
            </a:r>
          </a:p>
          <a:p>
            <a:pPr lvl="2"/>
            <a:r>
              <a:rPr lang="en-US" dirty="0"/>
              <a:t>Load path understanding ▶ better structure layout</a:t>
            </a:r>
          </a:p>
          <a:p>
            <a:pPr lvl="1"/>
            <a:r>
              <a:rPr lang="en-US" dirty="0"/>
              <a:t>Pre PDR-EPR is good, ideally have a </a:t>
            </a:r>
            <a:r>
              <a:rPr lang="en-US" dirty="0">
                <a:solidFill>
                  <a:srgbClr val="92D050"/>
                </a:solidFill>
              </a:rPr>
              <a:t>physical prototype </a:t>
            </a:r>
            <a:r>
              <a:rPr lang="en-US" dirty="0"/>
              <a:t>at PDR-EPR</a:t>
            </a:r>
          </a:p>
          <a:p>
            <a:r>
              <a:rPr lang="en-US" dirty="0">
                <a:solidFill>
                  <a:srgbClr val="92D050"/>
                </a:solidFill>
              </a:rPr>
              <a:t>Virtuous cycle </a:t>
            </a:r>
            <a:r>
              <a:rPr lang="en-US" dirty="0"/>
              <a:t>🔄 compounds the advantages ▶ </a:t>
            </a:r>
            <a:r>
              <a:rPr lang="en-US" dirty="0">
                <a:solidFill>
                  <a:srgbClr val="92D050"/>
                </a:solidFill>
              </a:rPr>
              <a:t>help win missions</a:t>
            </a:r>
          </a:p>
          <a:p>
            <a:pPr lvl="1"/>
            <a:r>
              <a:rPr lang="en-US" dirty="0"/>
              <a:t>Lighter designs need lighter support structure and smaller ACS components</a:t>
            </a:r>
          </a:p>
          <a:p>
            <a:pPr lvl="1"/>
            <a:r>
              <a:rPr lang="en-US" dirty="0"/>
              <a:t>Stiffer designs have less jitter</a:t>
            </a:r>
          </a:p>
          <a:p>
            <a:pPr lvl="1"/>
            <a:r>
              <a:rPr lang="en-US" dirty="0"/>
              <a:t>Lighter designs have less surface area and/or volume ▶ less heating/cooling ▶ smaller radiators/heaters ▶ less mass/cost</a:t>
            </a:r>
          </a:p>
          <a:p>
            <a:pPr lvl="1"/>
            <a:r>
              <a:rPr lang="en-US" dirty="0">
                <a:solidFill>
                  <a:srgbClr val="92D050"/>
                </a:solidFill>
              </a:rPr>
              <a:t>More science per dollar</a:t>
            </a:r>
            <a:endParaRPr lang="en-US" dirty="0"/>
          </a:p>
          <a:p>
            <a:r>
              <a:rPr lang="en-US" dirty="0"/>
              <a:t>Key to success: identify a </a:t>
            </a:r>
            <a:r>
              <a:rPr lang="en-US" dirty="0">
                <a:solidFill>
                  <a:srgbClr val="92D050"/>
                </a:solidFill>
              </a:rPr>
              <a:t>promising application</a:t>
            </a:r>
          </a:p>
          <a:p>
            <a:pPr lvl="1"/>
            <a:r>
              <a:rPr lang="en-US" dirty="0"/>
              <a:t>Small to mid-size parts, generally </a:t>
            </a:r>
            <a:r>
              <a:rPr lang="en-US" dirty="0">
                <a:solidFill>
                  <a:srgbClr val="92D050"/>
                </a:solidFill>
              </a:rPr>
              <a:t>&lt; 1 meter </a:t>
            </a:r>
            <a:r>
              <a:rPr lang="en-US" dirty="0"/>
              <a:t>max dimension</a:t>
            </a:r>
          </a:p>
          <a:p>
            <a:pPr lvl="1"/>
            <a:r>
              <a:rPr lang="en-US" dirty="0"/>
              <a:t>Metallic (Aluminum, Titanium, or Invar)</a:t>
            </a:r>
          </a:p>
          <a:p>
            <a:pPr lvl="1"/>
            <a:r>
              <a:rPr lang="en-US" dirty="0"/>
              <a:t>Need to </a:t>
            </a:r>
            <a:r>
              <a:rPr lang="en-US" dirty="0">
                <a:solidFill>
                  <a:srgbClr val="92D050"/>
                </a:solidFill>
              </a:rPr>
              <a:t>support components</a:t>
            </a:r>
            <a:r>
              <a:rPr lang="en-US" dirty="0"/>
              <a:t>, detectors, optics, reaction wheels, </a:t>
            </a:r>
            <a:r>
              <a:rPr lang="en-US" dirty="0" err="1"/>
              <a:t>etc</a:t>
            </a:r>
            <a:endParaRPr lang="en-US" dirty="0"/>
          </a:p>
          <a:p>
            <a:pPr lvl="1"/>
            <a:r>
              <a:rPr lang="en-US" dirty="0"/>
              <a:t>Not just replacing a honeycomb plate or composite tube</a:t>
            </a:r>
          </a:p>
          <a:p>
            <a:pPr lvl="1"/>
            <a:r>
              <a:rPr lang="en-US" dirty="0"/>
              <a:t>Truss layout for larger structures</a:t>
            </a:r>
          </a:p>
          <a:p>
            <a:endParaRPr lang="en-US" dirty="0"/>
          </a:p>
        </p:txBody>
      </p:sp>
      <p:sp>
        <p:nvSpPr>
          <p:cNvPr id="4" name="Slide Number Placeholder 3">
            <a:extLst>
              <a:ext uri="{FF2B5EF4-FFF2-40B4-BE49-F238E27FC236}">
                <a16:creationId xmlns:a16="http://schemas.microsoft.com/office/drawing/2014/main" id="{BE750FDF-D6F5-8D13-5844-DDB51EE3894D}"/>
              </a:ext>
            </a:extLst>
          </p:cNvPr>
          <p:cNvSpPr>
            <a:spLocks noGrp="1"/>
          </p:cNvSpPr>
          <p:nvPr>
            <p:ph type="sldNum" sz="quarter" idx="12"/>
          </p:nvPr>
        </p:nvSpPr>
        <p:spPr/>
        <p:txBody>
          <a:bodyPr/>
          <a:lstStyle/>
          <a:p>
            <a:fld id="{B39F939F-3059-4957-A4D6-059C4120EFAC}" type="slidenum">
              <a:rPr lang="en-US" smtClean="0"/>
              <a:t>20</a:t>
            </a:fld>
            <a:endParaRPr lang="en-US"/>
          </a:p>
        </p:txBody>
      </p:sp>
    </p:spTree>
    <p:extLst>
      <p:ext uri="{BB962C8B-B14F-4D97-AF65-F5344CB8AC3E}">
        <p14:creationId xmlns:p14="http://schemas.microsoft.com/office/powerpoint/2010/main" val="14234678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169BF-8EC8-4434-E558-C83FBDBD51BB}"/>
              </a:ext>
            </a:extLst>
          </p:cNvPr>
          <p:cNvSpPr>
            <a:spLocks noGrp="1"/>
          </p:cNvSpPr>
          <p:nvPr>
            <p:ph type="title"/>
          </p:nvPr>
        </p:nvSpPr>
        <p:spPr/>
        <p:txBody>
          <a:bodyPr/>
          <a:lstStyle/>
          <a:p>
            <a:r>
              <a:rPr lang="en-US"/>
              <a:t>Project Infusion: Prototype to Baseline</a:t>
            </a:r>
          </a:p>
        </p:txBody>
      </p:sp>
      <p:sp>
        <p:nvSpPr>
          <p:cNvPr id="4" name="Slide Number Placeholder 3">
            <a:extLst>
              <a:ext uri="{FF2B5EF4-FFF2-40B4-BE49-F238E27FC236}">
                <a16:creationId xmlns:a16="http://schemas.microsoft.com/office/drawing/2014/main" id="{6C8C6F0E-D29E-A1E5-AC7B-FDCCE054094C}"/>
              </a:ext>
            </a:extLst>
          </p:cNvPr>
          <p:cNvSpPr>
            <a:spLocks noGrp="1"/>
          </p:cNvSpPr>
          <p:nvPr>
            <p:ph type="sldNum" sz="quarter" idx="12"/>
          </p:nvPr>
        </p:nvSpPr>
        <p:spPr/>
        <p:txBody>
          <a:bodyPr/>
          <a:lstStyle/>
          <a:p>
            <a:fld id="{B39F939F-3059-4957-A4D6-059C4120EFAC}" type="slidenum">
              <a:rPr lang="en-US" smtClean="0"/>
              <a:t>21</a:t>
            </a:fld>
            <a:endParaRPr lang="en-US"/>
          </a:p>
        </p:txBody>
      </p:sp>
      <p:pic>
        <p:nvPicPr>
          <p:cNvPr id="2050" name="Picture 2">
            <a:extLst>
              <a:ext uri="{FF2B5EF4-FFF2-40B4-BE49-F238E27FC236}">
                <a16:creationId xmlns:a16="http://schemas.microsoft.com/office/drawing/2014/main" id="{D273E06F-81F4-B8A9-00C7-3028E82A03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529"/>
          <a:stretch/>
        </p:blipFill>
        <p:spPr bwMode="auto">
          <a:xfrm>
            <a:off x="8569514" y="2685557"/>
            <a:ext cx="3616310" cy="19013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D4F14FD4-07A9-BA13-56C9-294E82ABA8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9"/>
          <a:stretch/>
        </p:blipFill>
        <p:spPr bwMode="auto">
          <a:xfrm flipH="1">
            <a:off x="9237757" y="693449"/>
            <a:ext cx="2390586" cy="180843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3DFFA5BF-726A-6ACA-E7AE-613DAB00DA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315" t="3285" r="24336" b="19349"/>
          <a:stretch/>
        </p:blipFill>
        <p:spPr bwMode="auto">
          <a:xfrm>
            <a:off x="365138" y="2765929"/>
            <a:ext cx="2338567" cy="190766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124CF742-BFE8-2BDC-1D6E-D6D6306969C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467" r="9286"/>
          <a:stretch/>
        </p:blipFill>
        <p:spPr bwMode="auto">
          <a:xfrm>
            <a:off x="149181" y="4848225"/>
            <a:ext cx="2705720" cy="18732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metal faucet on a white wall&#10;&#10;Description automatically generated with low confidence">
            <a:extLst>
              <a:ext uri="{FF2B5EF4-FFF2-40B4-BE49-F238E27FC236}">
                <a16:creationId xmlns:a16="http://schemas.microsoft.com/office/drawing/2014/main" id="{2421AF5A-3F41-A3ED-3CC8-D3129E7E6474}"/>
              </a:ext>
            </a:extLst>
          </p:cNvPr>
          <p:cNvPicPr>
            <a:picLocks noChangeAspect="1"/>
          </p:cNvPicPr>
          <p:nvPr/>
        </p:nvPicPr>
        <p:blipFill rotWithShape="1">
          <a:blip r:embed="rId6">
            <a:extLst>
              <a:ext uri="{28A0092B-C50C-407E-A947-70E740481C1C}">
                <a14:useLocalDpi xmlns:a14="http://schemas.microsoft.com/office/drawing/2010/main" val="0"/>
              </a:ext>
            </a:extLst>
          </a:blip>
          <a:srcRect l="33426" t="22469" r="30649" b="15802"/>
          <a:stretch/>
        </p:blipFill>
        <p:spPr>
          <a:xfrm rot="5400000">
            <a:off x="638791" y="505110"/>
            <a:ext cx="1808429" cy="2330450"/>
          </a:xfrm>
          <a:prstGeom prst="rect">
            <a:avLst/>
          </a:prstGeom>
        </p:spPr>
      </p:pic>
      <p:sp>
        <p:nvSpPr>
          <p:cNvPr id="15" name="Arrow: Right 14">
            <a:extLst>
              <a:ext uri="{FF2B5EF4-FFF2-40B4-BE49-F238E27FC236}">
                <a16:creationId xmlns:a16="http://schemas.microsoft.com/office/drawing/2014/main" id="{44F362BD-09A1-8CD6-1901-AA35CF17665C}"/>
              </a:ext>
            </a:extLst>
          </p:cNvPr>
          <p:cNvSpPr/>
          <p:nvPr/>
        </p:nvSpPr>
        <p:spPr>
          <a:xfrm>
            <a:off x="3032282" y="766120"/>
            <a:ext cx="5427122" cy="5885503"/>
          </a:xfrm>
          <a:prstGeom prst="rightArrow">
            <a:avLst>
              <a:gd name="adj1" fmla="val 74599"/>
              <a:gd name="adj2" fmla="val 5000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B9764301-4F5C-3C0C-8032-BAF25C411123}"/>
              </a:ext>
            </a:extLst>
          </p:cNvPr>
          <p:cNvPicPr>
            <a:picLocks noChangeAspect="1"/>
          </p:cNvPicPr>
          <p:nvPr/>
        </p:nvPicPr>
        <p:blipFill rotWithShape="1">
          <a:blip r:embed="rId7"/>
          <a:srcRect l="27979" t="24073" r="42864" b="47609"/>
          <a:stretch/>
        </p:blipFill>
        <p:spPr>
          <a:xfrm>
            <a:off x="3306357" y="2144609"/>
            <a:ext cx="4747262" cy="2983255"/>
          </a:xfrm>
          <a:prstGeom prst="rect">
            <a:avLst/>
          </a:prstGeom>
          <a:ln>
            <a:solidFill>
              <a:srgbClr val="C500FF"/>
            </a:solidFill>
          </a:ln>
        </p:spPr>
      </p:pic>
      <p:pic>
        <p:nvPicPr>
          <p:cNvPr id="2062" name="Picture 14">
            <a:extLst>
              <a:ext uri="{FF2B5EF4-FFF2-40B4-BE49-F238E27FC236}">
                <a16:creationId xmlns:a16="http://schemas.microsoft.com/office/drawing/2014/main" id="{3C7D2F14-A478-BBAA-6252-5EAD56545E7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484" t="18147" r="18022" b="4109"/>
          <a:stretch/>
        </p:blipFill>
        <p:spPr bwMode="auto">
          <a:xfrm>
            <a:off x="8909050" y="4770595"/>
            <a:ext cx="3048000" cy="1950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8134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AE0E5-97B4-446F-AAA7-D5898B9882D0}"/>
              </a:ext>
            </a:extLst>
          </p:cNvPr>
          <p:cNvSpPr>
            <a:spLocks noGrp="1"/>
          </p:cNvSpPr>
          <p:nvPr>
            <p:ph type="title"/>
          </p:nvPr>
        </p:nvSpPr>
        <p:spPr/>
        <p:txBody>
          <a:bodyPr/>
          <a:lstStyle/>
          <a:p>
            <a:r>
              <a:rPr lang="en-US"/>
              <a:t>Heritage</a:t>
            </a:r>
          </a:p>
        </p:txBody>
      </p:sp>
      <p:sp>
        <p:nvSpPr>
          <p:cNvPr id="3" name="Content Placeholder 2">
            <a:extLst>
              <a:ext uri="{FF2B5EF4-FFF2-40B4-BE49-F238E27FC236}">
                <a16:creationId xmlns:a16="http://schemas.microsoft.com/office/drawing/2014/main" id="{C60BEAB6-7646-439C-B452-4220CD5BA7D7}"/>
              </a:ext>
            </a:extLst>
          </p:cNvPr>
          <p:cNvSpPr>
            <a:spLocks noGrp="1"/>
          </p:cNvSpPr>
          <p:nvPr>
            <p:ph idx="1"/>
          </p:nvPr>
        </p:nvSpPr>
        <p:spPr>
          <a:xfrm>
            <a:off x="6176" y="787659"/>
            <a:ext cx="8502824" cy="3051259"/>
          </a:xfrm>
        </p:spPr>
        <p:txBody>
          <a:bodyPr>
            <a:normAutofit fontScale="85000" lnSpcReduction="20000"/>
          </a:bodyPr>
          <a:lstStyle/>
          <a:p>
            <a:r>
              <a:rPr lang="en-US" dirty="0"/>
              <a:t>Topology Optimization techniques </a:t>
            </a:r>
            <a:r>
              <a:rPr lang="en-US" dirty="0">
                <a:solidFill>
                  <a:srgbClr val="92D050"/>
                </a:solidFill>
              </a:rPr>
              <a:t>developed in the 80s </a:t>
            </a:r>
            <a:r>
              <a:rPr lang="en-US" dirty="0"/>
              <a:t>with commercial software integration in the 90s</a:t>
            </a:r>
          </a:p>
          <a:p>
            <a:pPr lvl="1"/>
            <a:r>
              <a:rPr lang="en-US" dirty="0"/>
              <a:t>Altair </a:t>
            </a:r>
            <a:r>
              <a:rPr lang="en-US" dirty="0" err="1"/>
              <a:t>OpiStruct</a:t>
            </a:r>
            <a:endParaRPr lang="en-US" dirty="0"/>
          </a:p>
          <a:p>
            <a:r>
              <a:rPr lang="en-US" dirty="0"/>
              <a:t>Thales has flown many Generatively Designed parts</a:t>
            </a:r>
          </a:p>
          <a:p>
            <a:pPr lvl="1"/>
            <a:r>
              <a:rPr lang="en-US" dirty="0"/>
              <a:t>Hundreds </a:t>
            </a:r>
            <a:r>
              <a:rPr lang="en-US" dirty="0">
                <a:solidFill>
                  <a:srgbClr val="92D050"/>
                </a:solidFill>
              </a:rPr>
              <a:t>flown</a:t>
            </a:r>
            <a:r>
              <a:rPr lang="en-US" dirty="0"/>
              <a:t> on commercial missions</a:t>
            </a:r>
          </a:p>
          <a:p>
            <a:pPr lvl="1"/>
            <a:r>
              <a:rPr lang="en-US" dirty="0"/>
              <a:t>Large antenna brackets </a:t>
            </a:r>
            <a:r>
              <a:rPr lang="en-US" dirty="0">
                <a:solidFill>
                  <a:srgbClr val="92D050"/>
                </a:solidFill>
              </a:rPr>
              <a:t>flown</a:t>
            </a:r>
            <a:r>
              <a:rPr lang="en-US" dirty="0"/>
              <a:t> on NASA SWOT</a:t>
            </a:r>
          </a:p>
          <a:p>
            <a:r>
              <a:rPr lang="en-US" dirty="0"/>
              <a:t>JPL cable bracket for Europa Clipper</a:t>
            </a:r>
          </a:p>
          <a:p>
            <a:pPr lvl="1"/>
            <a:r>
              <a:rPr lang="en-US" dirty="0">
                <a:solidFill>
                  <a:srgbClr val="92D050"/>
                </a:solidFill>
              </a:rPr>
              <a:t>Qualified for flight </a:t>
            </a:r>
            <a:r>
              <a:rPr lang="en-US" dirty="0"/>
              <a:t>(2024 launch)</a:t>
            </a:r>
          </a:p>
          <a:p>
            <a:r>
              <a:rPr lang="en-US" dirty="0"/>
              <a:t>SpaceX uses Generative Design commonly</a:t>
            </a:r>
          </a:p>
          <a:p>
            <a:endParaRPr lang="en-US" dirty="0"/>
          </a:p>
        </p:txBody>
      </p:sp>
      <p:sp>
        <p:nvSpPr>
          <p:cNvPr id="4" name="Slide Number Placeholder 3">
            <a:extLst>
              <a:ext uri="{FF2B5EF4-FFF2-40B4-BE49-F238E27FC236}">
                <a16:creationId xmlns:a16="http://schemas.microsoft.com/office/drawing/2014/main" id="{E0BB5A14-0BE6-47EF-9F49-CB5D6BE57513}"/>
              </a:ext>
            </a:extLst>
          </p:cNvPr>
          <p:cNvSpPr>
            <a:spLocks noGrp="1"/>
          </p:cNvSpPr>
          <p:nvPr>
            <p:ph type="sldNum" sz="quarter" idx="12"/>
          </p:nvPr>
        </p:nvSpPr>
        <p:spPr/>
        <p:txBody>
          <a:bodyPr/>
          <a:lstStyle/>
          <a:p>
            <a:fld id="{B39F939F-3059-4957-A4D6-059C4120EFAC}" type="slidenum">
              <a:rPr lang="en-US" smtClean="0"/>
              <a:t>22</a:t>
            </a:fld>
            <a:endParaRPr lang="en-US"/>
          </a:p>
        </p:txBody>
      </p:sp>
      <p:sp>
        <p:nvSpPr>
          <p:cNvPr id="5" name="Footer Placeholder 4">
            <a:extLst>
              <a:ext uri="{FF2B5EF4-FFF2-40B4-BE49-F238E27FC236}">
                <a16:creationId xmlns:a16="http://schemas.microsoft.com/office/drawing/2014/main" id="{71B0D137-0C05-4F9F-9453-B5BEB7476256}"/>
              </a:ext>
            </a:extLst>
          </p:cNvPr>
          <p:cNvSpPr>
            <a:spLocks noGrp="1"/>
          </p:cNvSpPr>
          <p:nvPr>
            <p:ph type="ftr" sz="quarter" idx="4294967295"/>
          </p:nvPr>
        </p:nvSpPr>
        <p:spPr>
          <a:xfrm>
            <a:off x="0" y="6721475"/>
            <a:ext cx="1941513" cy="100013"/>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rgbClr val="00B0F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ryan.s.mcclelland@nasa.gov</a:t>
            </a:r>
          </a:p>
        </p:txBody>
      </p:sp>
      <p:pic>
        <p:nvPicPr>
          <p:cNvPr id="1026" name="Picture 2">
            <a:extLst>
              <a:ext uri="{FF2B5EF4-FFF2-40B4-BE49-F238E27FC236}">
                <a16:creationId xmlns:a16="http://schemas.microsoft.com/office/drawing/2014/main" id="{ACCF2EEC-AC13-415A-8AD8-73C51DD15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2200" y="0"/>
            <a:ext cx="3473624" cy="19145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B574604-BCBC-4B84-B75B-224F0A04B3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1550" y="1942712"/>
            <a:ext cx="2330450" cy="17945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F443F10-5C6F-4275-AC3E-E246B46AC670}"/>
              </a:ext>
            </a:extLst>
          </p:cNvPr>
          <p:cNvPicPr>
            <a:picLocks noChangeAspect="1"/>
          </p:cNvPicPr>
          <p:nvPr/>
        </p:nvPicPr>
        <p:blipFill>
          <a:blip r:embed="rId4"/>
          <a:stretch>
            <a:fillRect/>
          </a:stretch>
        </p:blipFill>
        <p:spPr>
          <a:xfrm>
            <a:off x="8934449" y="3826370"/>
            <a:ext cx="3242086" cy="3028791"/>
          </a:xfrm>
          <a:prstGeom prst="rect">
            <a:avLst/>
          </a:prstGeom>
        </p:spPr>
      </p:pic>
      <p:pic>
        <p:nvPicPr>
          <p:cNvPr id="8" name="Picture 4">
            <a:extLst>
              <a:ext uri="{FF2B5EF4-FFF2-40B4-BE49-F238E27FC236}">
                <a16:creationId xmlns:a16="http://schemas.microsoft.com/office/drawing/2014/main" id="{454F19B6-B874-404C-A8AF-D3AE260AFE3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931" t="746" r="15732" b="-746"/>
          <a:stretch/>
        </p:blipFill>
        <p:spPr bwMode="auto">
          <a:xfrm>
            <a:off x="6103060" y="3819336"/>
            <a:ext cx="2743201" cy="30554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D7CC5907-BAC3-3C88-8177-2E3134A649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12200" y="1954154"/>
            <a:ext cx="1062097" cy="17831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4977677-C3EA-898B-A624-F93C71627580}"/>
              </a:ext>
            </a:extLst>
          </p:cNvPr>
          <p:cNvPicPr>
            <a:picLocks noChangeAspect="1"/>
          </p:cNvPicPr>
          <p:nvPr/>
        </p:nvPicPr>
        <p:blipFill>
          <a:blip r:embed="rId7"/>
          <a:stretch>
            <a:fillRect/>
          </a:stretch>
        </p:blipFill>
        <p:spPr>
          <a:xfrm>
            <a:off x="-1" y="3803903"/>
            <a:ext cx="5965073" cy="3051259"/>
          </a:xfrm>
          <a:prstGeom prst="rect">
            <a:avLst/>
          </a:prstGeom>
        </p:spPr>
      </p:pic>
    </p:spTree>
    <p:extLst>
      <p:ext uri="{BB962C8B-B14F-4D97-AF65-F5344CB8AC3E}">
        <p14:creationId xmlns:p14="http://schemas.microsoft.com/office/powerpoint/2010/main" val="1962727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F8269-CC91-B316-56F3-42906F46D81D}"/>
              </a:ext>
            </a:extLst>
          </p:cNvPr>
          <p:cNvSpPr>
            <a:spLocks noGrp="1"/>
          </p:cNvSpPr>
          <p:nvPr>
            <p:ph type="title"/>
          </p:nvPr>
        </p:nvSpPr>
        <p:spPr/>
        <p:txBody>
          <a:bodyPr/>
          <a:lstStyle/>
          <a:p>
            <a:r>
              <a:rPr lang="en-US"/>
              <a:t>Project Infusion: System-level Analysis</a:t>
            </a:r>
          </a:p>
        </p:txBody>
      </p:sp>
      <p:sp>
        <p:nvSpPr>
          <p:cNvPr id="3" name="Content Placeholder 2">
            <a:extLst>
              <a:ext uri="{FF2B5EF4-FFF2-40B4-BE49-F238E27FC236}">
                <a16:creationId xmlns:a16="http://schemas.microsoft.com/office/drawing/2014/main" id="{C516962D-F2CD-6A89-466C-309042F0524D}"/>
              </a:ext>
            </a:extLst>
          </p:cNvPr>
          <p:cNvSpPr>
            <a:spLocks noGrp="1"/>
          </p:cNvSpPr>
          <p:nvPr>
            <p:ph idx="1"/>
          </p:nvPr>
        </p:nvSpPr>
        <p:spPr>
          <a:xfrm>
            <a:off x="6176" y="787659"/>
            <a:ext cx="9067974" cy="5933816"/>
          </a:xfrm>
        </p:spPr>
        <p:txBody>
          <a:bodyPr>
            <a:normAutofit fontScale="92500" lnSpcReduction="20000"/>
          </a:bodyPr>
          <a:lstStyle/>
          <a:p>
            <a:r>
              <a:rPr lang="en-US" dirty="0"/>
              <a:t>Structural Analyst thinks system-level analysis will be </a:t>
            </a:r>
            <a:r>
              <a:rPr lang="en-US" dirty="0">
                <a:solidFill>
                  <a:srgbClr val="92D050"/>
                </a:solidFill>
              </a:rPr>
              <a:t>too hard/slow</a:t>
            </a:r>
          </a:p>
          <a:p>
            <a:pPr lvl="1"/>
            <a:r>
              <a:rPr lang="en-US" dirty="0"/>
              <a:t>Challenges </a:t>
            </a:r>
            <a:r>
              <a:rPr lang="en-US" dirty="0">
                <a:solidFill>
                  <a:srgbClr val="92D050"/>
                </a:solidFill>
              </a:rPr>
              <a:t>overcome and documented </a:t>
            </a:r>
            <a:r>
              <a:rPr lang="en-US" dirty="0"/>
              <a:t>on CCRS LTM Paddle, CLM Arm, and Capture Sensor Bracket</a:t>
            </a:r>
          </a:p>
          <a:p>
            <a:pPr lvl="1"/>
            <a:r>
              <a:rPr lang="en-US" dirty="0"/>
              <a:t>Fusion 360 can </a:t>
            </a:r>
            <a:r>
              <a:rPr lang="en-US" dirty="0">
                <a:solidFill>
                  <a:srgbClr val="92D050"/>
                </a:solidFill>
              </a:rPr>
              <a:t>output a NASTRAN FEM directly </a:t>
            </a:r>
            <a:r>
              <a:rPr lang="en-US" dirty="0"/>
              <a:t>▶ work with analyst on meshing</a:t>
            </a:r>
          </a:p>
          <a:p>
            <a:pPr lvl="1"/>
            <a:r>
              <a:rPr lang="en-US" dirty="0"/>
              <a:t>Four techniques for </a:t>
            </a:r>
            <a:r>
              <a:rPr lang="en-US" dirty="0">
                <a:solidFill>
                  <a:srgbClr val="92D050"/>
                </a:solidFill>
              </a:rPr>
              <a:t>model reduction</a:t>
            </a:r>
          </a:p>
          <a:p>
            <a:pPr lvl="2"/>
            <a:r>
              <a:rPr lang="en-US" dirty="0"/>
              <a:t>Reduced </a:t>
            </a:r>
            <a:r>
              <a:rPr lang="en-US" dirty="0" err="1"/>
              <a:t>tet</a:t>
            </a:r>
            <a:r>
              <a:rPr lang="en-US" dirty="0"/>
              <a:t> mesh (e.g. CCRS LTM Paddle, CLM Arm)</a:t>
            </a:r>
          </a:p>
          <a:p>
            <a:pPr lvl="2"/>
            <a:r>
              <a:rPr lang="en-US" dirty="0"/>
              <a:t>Reduced plate and beam model: Fusion 360 can help </a:t>
            </a:r>
          </a:p>
          <a:p>
            <a:pPr lvl="2"/>
            <a:r>
              <a:rPr lang="en-US" dirty="0" err="1"/>
              <a:t>SuperElement</a:t>
            </a:r>
            <a:r>
              <a:rPr lang="en-US" dirty="0"/>
              <a:t> model</a:t>
            </a:r>
          </a:p>
          <a:p>
            <a:pPr lvl="2"/>
            <a:r>
              <a:rPr lang="en-US" dirty="0"/>
              <a:t>Smeared mass for CLA (Capture Sensor Bracket)</a:t>
            </a:r>
          </a:p>
          <a:p>
            <a:r>
              <a:rPr lang="en-US" dirty="0"/>
              <a:t>Thermal Analyst thinks system-level analysis will be </a:t>
            </a:r>
            <a:r>
              <a:rPr lang="en-US" dirty="0">
                <a:solidFill>
                  <a:srgbClr val="92D050"/>
                </a:solidFill>
              </a:rPr>
              <a:t>too hard/slow</a:t>
            </a:r>
          </a:p>
          <a:p>
            <a:pPr lvl="1"/>
            <a:r>
              <a:rPr lang="en-US" dirty="0"/>
              <a:t>Challenges </a:t>
            </a:r>
            <a:r>
              <a:rPr lang="en-US" dirty="0">
                <a:solidFill>
                  <a:srgbClr val="92D050"/>
                </a:solidFill>
              </a:rPr>
              <a:t>overcome and documented </a:t>
            </a:r>
            <a:r>
              <a:rPr lang="en-US" dirty="0"/>
              <a:t>on CCRS LTM Paddle, CLM Arm, and Capture Sensor Bracket</a:t>
            </a:r>
          </a:p>
          <a:p>
            <a:pPr lvl="2"/>
            <a:r>
              <a:rPr lang="en-US" dirty="0"/>
              <a:t>Reduced primitive models</a:t>
            </a:r>
          </a:p>
          <a:p>
            <a:pPr lvl="1"/>
            <a:r>
              <a:rPr lang="en-US" dirty="0"/>
              <a:t>Fusion 360 can create primitive geometry ▶export curves and surfaces</a:t>
            </a:r>
          </a:p>
          <a:p>
            <a:pPr lvl="1"/>
            <a:r>
              <a:rPr lang="en-US" dirty="0"/>
              <a:t>Fusion 360 thermal analysis can be used to quickly check conductance</a:t>
            </a:r>
          </a:p>
          <a:p>
            <a:r>
              <a:rPr lang="en-US" dirty="0"/>
              <a:t>Get </a:t>
            </a:r>
            <a:r>
              <a:rPr lang="en-US" dirty="0">
                <a:solidFill>
                  <a:srgbClr val="92D050"/>
                </a:solidFill>
              </a:rPr>
              <a:t>analyst input </a:t>
            </a:r>
            <a:r>
              <a:rPr lang="en-US" dirty="0"/>
              <a:t>as after first design iteration if possible</a:t>
            </a:r>
          </a:p>
        </p:txBody>
      </p:sp>
      <p:sp>
        <p:nvSpPr>
          <p:cNvPr id="4" name="Slide Number Placeholder 3">
            <a:extLst>
              <a:ext uri="{FF2B5EF4-FFF2-40B4-BE49-F238E27FC236}">
                <a16:creationId xmlns:a16="http://schemas.microsoft.com/office/drawing/2014/main" id="{7780110E-96BA-9A29-57BC-FE641E5F4381}"/>
              </a:ext>
            </a:extLst>
          </p:cNvPr>
          <p:cNvSpPr>
            <a:spLocks noGrp="1"/>
          </p:cNvSpPr>
          <p:nvPr>
            <p:ph type="sldNum" sz="quarter" idx="12"/>
          </p:nvPr>
        </p:nvSpPr>
        <p:spPr/>
        <p:txBody>
          <a:bodyPr/>
          <a:lstStyle/>
          <a:p>
            <a:fld id="{B39F939F-3059-4957-A4D6-059C4120EFAC}" type="slidenum">
              <a:rPr lang="en-US" smtClean="0"/>
              <a:t>23</a:t>
            </a:fld>
            <a:endParaRPr lang="en-US"/>
          </a:p>
        </p:txBody>
      </p:sp>
      <p:pic>
        <p:nvPicPr>
          <p:cNvPr id="6" name="Picture 5" descr="A close-up of a leaf&#10;&#10;Description automatically generated">
            <a:extLst>
              <a:ext uri="{FF2B5EF4-FFF2-40B4-BE49-F238E27FC236}">
                <a16:creationId xmlns:a16="http://schemas.microsoft.com/office/drawing/2014/main" id="{845373B5-ED18-A518-1509-334F36D57D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6400" y="2822771"/>
            <a:ext cx="2889424" cy="4035229"/>
          </a:xfrm>
          <a:prstGeom prst="rect">
            <a:avLst/>
          </a:prstGeom>
        </p:spPr>
      </p:pic>
      <p:pic>
        <p:nvPicPr>
          <p:cNvPr id="8" name="Picture 7">
            <a:extLst>
              <a:ext uri="{FF2B5EF4-FFF2-40B4-BE49-F238E27FC236}">
                <a16:creationId xmlns:a16="http://schemas.microsoft.com/office/drawing/2014/main" id="{39BAC633-F220-6434-2737-885207F858A6}"/>
              </a:ext>
            </a:extLst>
          </p:cNvPr>
          <p:cNvPicPr>
            <a:picLocks noChangeAspect="1"/>
          </p:cNvPicPr>
          <p:nvPr/>
        </p:nvPicPr>
        <p:blipFill>
          <a:blip r:embed="rId4"/>
          <a:stretch>
            <a:fillRect/>
          </a:stretch>
        </p:blipFill>
        <p:spPr>
          <a:xfrm>
            <a:off x="9296400" y="325285"/>
            <a:ext cx="2895600" cy="2157300"/>
          </a:xfrm>
          <a:prstGeom prst="rect">
            <a:avLst/>
          </a:prstGeom>
        </p:spPr>
      </p:pic>
    </p:spTree>
    <p:extLst>
      <p:ext uri="{BB962C8B-B14F-4D97-AF65-F5344CB8AC3E}">
        <p14:creationId xmlns:p14="http://schemas.microsoft.com/office/powerpoint/2010/main" val="27066330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BBAB33-6264-C705-AB04-BD0CC0E0CF5E}"/>
              </a:ext>
            </a:extLst>
          </p:cNvPr>
          <p:cNvSpPr>
            <a:spLocks noGrp="1"/>
          </p:cNvSpPr>
          <p:nvPr>
            <p:ph type="title"/>
          </p:nvPr>
        </p:nvSpPr>
        <p:spPr/>
        <p:txBody>
          <a:bodyPr/>
          <a:lstStyle/>
          <a:p>
            <a:r>
              <a:rPr lang="en-US"/>
              <a:t>Getting Started with a New Application</a:t>
            </a:r>
          </a:p>
        </p:txBody>
      </p:sp>
      <p:sp>
        <p:nvSpPr>
          <p:cNvPr id="6" name="Content Placeholder 5">
            <a:extLst>
              <a:ext uri="{FF2B5EF4-FFF2-40B4-BE49-F238E27FC236}">
                <a16:creationId xmlns:a16="http://schemas.microsoft.com/office/drawing/2014/main" id="{0066718B-E1E7-917A-51E3-4AEED3B2A70D}"/>
              </a:ext>
            </a:extLst>
          </p:cNvPr>
          <p:cNvSpPr>
            <a:spLocks noGrp="1"/>
          </p:cNvSpPr>
          <p:nvPr>
            <p:ph idx="1"/>
          </p:nvPr>
        </p:nvSpPr>
        <p:spPr>
          <a:xfrm>
            <a:off x="6176" y="787659"/>
            <a:ext cx="11347624" cy="3244591"/>
          </a:xfrm>
        </p:spPr>
        <p:txBody>
          <a:bodyPr>
            <a:normAutofit/>
          </a:bodyPr>
          <a:lstStyle/>
          <a:p>
            <a:r>
              <a:rPr lang="en-US" dirty="0"/>
              <a:t>Evolved Structures Team </a:t>
            </a:r>
            <a:r>
              <a:rPr lang="en-US" dirty="0">
                <a:solidFill>
                  <a:srgbClr val="92D050"/>
                </a:solidFill>
              </a:rPr>
              <a:t>funded for mission infusion</a:t>
            </a:r>
          </a:p>
          <a:p>
            <a:pPr lvl="1"/>
            <a:r>
              <a:rPr lang="en-US" dirty="0"/>
              <a:t>Can </a:t>
            </a:r>
            <a:r>
              <a:rPr lang="en-US" dirty="0">
                <a:solidFill>
                  <a:srgbClr val="92D050"/>
                </a:solidFill>
              </a:rPr>
              <a:t>provide preliminary design and analysis </a:t>
            </a:r>
            <a:r>
              <a:rPr lang="en-US" dirty="0"/>
              <a:t>support at no cost</a:t>
            </a:r>
          </a:p>
          <a:p>
            <a:pPr lvl="1"/>
            <a:r>
              <a:rPr lang="en-US" dirty="0"/>
              <a:t>IRAD funding also available for </a:t>
            </a:r>
            <a:r>
              <a:rPr lang="en-US" dirty="0">
                <a:solidFill>
                  <a:srgbClr val="92D050"/>
                </a:solidFill>
              </a:rPr>
              <a:t>prototype fabrication</a:t>
            </a:r>
          </a:p>
          <a:p>
            <a:pPr lvl="1"/>
            <a:r>
              <a:rPr lang="en-US" dirty="0"/>
              <a:t>Sustaining engineering provide by </a:t>
            </a:r>
            <a:r>
              <a:rPr lang="en-US" dirty="0">
                <a:solidFill>
                  <a:srgbClr val="92D050"/>
                </a:solidFill>
              </a:rPr>
              <a:t>trained project engineers </a:t>
            </a:r>
            <a:r>
              <a:rPr lang="en-US" dirty="0"/>
              <a:t>with</a:t>
            </a:r>
            <a:r>
              <a:rPr lang="en-US" dirty="0">
                <a:solidFill>
                  <a:srgbClr val="92D050"/>
                </a:solidFill>
              </a:rPr>
              <a:t> expert consultation</a:t>
            </a:r>
          </a:p>
          <a:p>
            <a:r>
              <a:rPr lang="en-US" dirty="0"/>
              <a:t>What to expect:</a:t>
            </a:r>
          </a:p>
          <a:p>
            <a:endParaRPr lang="en-US" dirty="0"/>
          </a:p>
        </p:txBody>
      </p:sp>
      <p:sp>
        <p:nvSpPr>
          <p:cNvPr id="4" name="Slide Number Placeholder 3">
            <a:extLst>
              <a:ext uri="{FF2B5EF4-FFF2-40B4-BE49-F238E27FC236}">
                <a16:creationId xmlns:a16="http://schemas.microsoft.com/office/drawing/2014/main" id="{2C176942-F0C6-0020-74CD-61908C7EB237}"/>
              </a:ext>
            </a:extLst>
          </p:cNvPr>
          <p:cNvSpPr>
            <a:spLocks noGrp="1"/>
          </p:cNvSpPr>
          <p:nvPr>
            <p:ph type="sldNum" sz="quarter" idx="12"/>
          </p:nvPr>
        </p:nvSpPr>
        <p:spPr/>
        <p:txBody>
          <a:bodyPr/>
          <a:lstStyle/>
          <a:p>
            <a:fld id="{B39F939F-3059-4957-A4D6-059C4120EFAC}" type="slidenum">
              <a:rPr lang="en-US" smtClean="0"/>
              <a:t>24</a:t>
            </a:fld>
            <a:endParaRPr lang="en-US"/>
          </a:p>
        </p:txBody>
      </p:sp>
      <p:graphicFrame>
        <p:nvGraphicFramePr>
          <p:cNvPr id="7" name="Diagram 6">
            <a:extLst>
              <a:ext uri="{FF2B5EF4-FFF2-40B4-BE49-F238E27FC236}">
                <a16:creationId xmlns:a16="http://schemas.microsoft.com/office/drawing/2014/main" id="{69777C35-6807-8C98-7B6F-FF8C4DA144EE}"/>
              </a:ext>
            </a:extLst>
          </p:cNvPr>
          <p:cNvGraphicFramePr/>
          <p:nvPr>
            <p:extLst>
              <p:ext uri="{D42A27DB-BD31-4B8C-83A1-F6EECF244321}">
                <p14:modId xmlns:p14="http://schemas.microsoft.com/office/powerpoint/2010/main" val="3362596043"/>
              </p:ext>
            </p:extLst>
          </p:nvPr>
        </p:nvGraphicFramePr>
        <p:xfrm>
          <a:off x="507522" y="2433638"/>
          <a:ext cx="11080000" cy="26357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Arrow: Curved Up 7">
            <a:extLst>
              <a:ext uri="{FF2B5EF4-FFF2-40B4-BE49-F238E27FC236}">
                <a16:creationId xmlns:a16="http://schemas.microsoft.com/office/drawing/2014/main" id="{F5C3012B-4DCB-FA5E-44A1-4CC26A2C5BAB}"/>
              </a:ext>
            </a:extLst>
          </p:cNvPr>
          <p:cNvSpPr/>
          <p:nvPr/>
        </p:nvSpPr>
        <p:spPr>
          <a:xfrm flipH="1">
            <a:off x="7272696" y="4517730"/>
            <a:ext cx="3457575" cy="1014450"/>
          </a:xfrm>
          <a:prstGeom prst="curvedUpArrow">
            <a:avLst>
              <a:gd name="adj1" fmla="val 23152"/>
              <a:gd name="adj2" fmla="val 50000"/>
              <a:gd name="adj3" fmla="val 25000"/>
            </a:avLst>
          </a:prstGeom>
          <a:solidFill>
            <a:prstClr val="black">
              <a:tint val="60000"/>
              <a:hueOff val="0"/>
              <a:satOff val="0"/>
              <a:lumOff val="0"/>
              <a:alphaOff val="0"/>
            </a:prstClr>
          </a:solidFill>
          <a:ln>
            <a:noFill/>
          </a:ln>
          <a:effectLst/>
        </p:spPr>
        <p:txBody>
          <a:bodyPr spcFirstLastPara="0" vert="horz" wrap="square" lIns="0" tIns="0" rIns="0" bIns="0" numCol="1" spcCol="1270" anchor="ctr" anchorCtr="0">
            <a:noAutofit/>
          </a:bodyPr>
          <a:lstStyle/>
          <a:p>
            <a:endParaRPr lang="en-US"/>
          </a:p>
        </p:txBody>
      </p:sp>
      <p:sp>
        <p:nvSpPr>
          <p:cNvPr id="9" name="Rectangle 8">
            <a:extLst>
              <a:ext uri="{FF2B5EF4-FFF2-40B4-BE49-F238E27FC236}">
                <a16:creationId xmlns:a16="http://schemas.microsoft.com/office/drawing/2014/main" id="{01CA2758-563C-3658-451F-16E211FFB57A}"/>
              </a:ext>
            </a:extLst>
          </p:cNvPr>
          <p:cNvSpPr/>
          <p:nvPr/>
        </p:nvSpPr>
        <p:spPr>
          <a:xfrm>
            <a:off x="1163638" y="5154612"/>
            <a:ext cx="9864724" cy="1266825"/>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Providing </a:t>
            </a:r>
            <a:r>
              <a:rPr lang="en-US" sz="2800">
                <a:solidFill>
                  <a:srgbClr val="92D050"/>
                </a:solidFill>
              </a:rPr>
              <a:t>proven technology </a:t>
            </a:r>
            <a:r>
              <a:rPr lang="en-US" sz="2800"/>
              <a:t>to </a:t>
            </a:r>
            <a:r>
              <a:rPr lang="en-US" sz="2800">
                <a:solidFill>
                  <a:srgbClr val="92D050"/>
                </a:solidFill>
              </a:rPr>
              <a:t>expedite development</a:t>
            </a:r>
            <a:r>
              <a:rPr lang="en-US" sz="2800"/>
              <a:t>, arriving at a </a:t>
            </a:r>
            <a:r>
              <a:rPr lang="en-US" sz="2800">
                <a:solidFill>
                  <a:srgbClr val="92D050"/>
                </a:solidFill>
              </a:rPr>
              <a:t>technically superior solutions</a:t>
            </a:r>
            <a:r>
              <a:rPr lang="en-US" sz="2800"/>
              <a:t>, for </a:t>
            </a:r>
            <a:r>
              <a:rPr lang="en-US" sz="2800">
                <a:solidFill>
                  <a:srgbClr val="92D050"/>
                </a:solidFill>
              </a:rPr>
              <a:t>no initial project cost</a:t>
            </a:r>
          </a:p>
        </p:txBody>
      </p:sp>
    </p:spTree>
    <p:extLst>
      <p:ext uri="{BB962C8B-B14F-4D97-AF65-F5344CB8AC3E}">
        <p14:creationId xmlns:p14="http://schemas.microsoft.com/office/powerpoint/2010/main" val="14148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39AA7-F869-FA4A-5DA4-9581A118567F}"/>
              </a:ext>
            </a:extLst>
          </p:cNvPr>
          <p:cNvSpPr>
            <a:spLocks noGrp="1"/>
          </p:cNvSpPr>
          <p:nvPr>
            <p:ph type="title"/>
          </p:nvPr>
        </p:nvSpPr>
        <p:spPr/>
        <p:txBody>
          <a:bodyPr/>
          <a:lstStyle/>
          <a:p>
            <a:r>
              <a:rPr lang="en-US"/>
              <a:t>Conclusion and </a:t>
            </a:r>
            <a:r>
              <a:rPr lang="en-US">
                <a:solidFill>
                  <a:srgbClr val="92D050"/>
                </a:solidFill>
              </a:rPr>
              <a:t>Call to Action</a:t>
            </a:r>
          </a:p>
        </p:txBody>
      </p:sp>
      <p:sp>
        <p:nvSpPr>
          <p:cNvPr id="3" name="Content Placeholder 2">
            <a:extLst>
              <a:ext uri="{FF2B5EF4-FFF2-40B4-BE49-F238E27FC236}">
                <a16:creationId xmlns:a16="http://schemas.microsoft.com/office/drawing/2014/main" id="{37545D46-1528-FA6D-A2CE-7E10633FE6DA}"/>
              </a:ext>
            </a:extLst>
          </p:cNvPr>
          <p:cNvSpPr>
            <a:spLocks noGrp="1"/>
          </p:cNvSpPr>
          <p:nvPr>
            <p:ph idx="1"/>
          </p:nvPr>
        </p:nvSpPr>
        <p:spPr/>
        <p:txBody>
          <a:bodyPr/>
          <a:lstStyle/>
          <a:p>
            <a:r>
              <a:rPr lang="en-US" dirty="0"/>
              <a:t>Evolved Structures provide significant benefits to NASA missions</a:t>
            </a:r>
          </a:p>
          <a:p>
            <a:pPr lvl="1"/>
            <a:r>
              <a:rPr lang="en-US" dirty="0">
                <a:solidFill>
                  <a:srgbClr val="92D050"/>
                </a:solidFill>
              </a:rPr>
              <a:t>2x-4x improved performance </a:t>
            </a:r>
            <a:r>
              <a:rPr lang="en-US" dirty="0"/>
              <a:t>(mass/stiffness/strength)</a:t>
            </a:r>
          </a:p>
          <a:p>
            <a:pPr lvl="1"/>
            <a:r>
              <a:rPr lang="en-US" dirty="0">
                <a:solidFill>
                  <a:srgbClr val="92D050"/>
                </a:solidFill>
              </a:rPr>
              <a:t>10x reduced development time</a:t>
            </a:r>
          </a:p>
          <a:p>
            <a:pPr lvl="1"/>
            <a:r>
              <a:rPr lang="en-US" dirty="0"/>
              <a:t>Virtuous cycle reduces mission costs: </a:t>
            </a:r>
            <a:r>
              <a:rPr lang="en-US" dirty="0">
                <a:solidFill>
                  <a:srgbClr val="92D050"/>
                </a:solidFill>
              </a:rPr>
              <a:t>more science per dollar</a:t>
            </a:r>
          </a:p>
          <a:p>
            <a:pPr lvl="1"/>
            <a:endParaRPr lang="en-US" dirty="0">
              <a:solidFill>
                <a:srgbClr val="92D050"/>
              </a:solidFill>
            </a:endParaRPr>
          </a:p>
          <a:p>
            <a:r>
              <a:rPr lang="en-US" dirty="0"/>
              <a:t>Ready for </a:t>
            </a:r>
            <a:r>
              <a:rPr lang="en-US" dirty="0">
                <a:solidFill>
                  <a:srgbClr val="92D050"/>
                </a:solidFill>
              </a:rPr>
              <a:t>broad mission infusion</a:t>
            </a:r>
          </a:p>
          <a:p>
            <a:pPr lvl="1"/>
            <a:r>
              <a:rPr lang="en-US" dirty="0"/>
              <a:t>Embraced by </a:t>
            </a:r>
            <a:r>
              <a:rPr lang="en-US" dirty="0">
                <a:solidFill>
                  <a:srgbClr val="92D050"/>
                </a:solidFill>
              </a:rPr>
              <a:t>major</a:t>
            </a:r>
            <a:r>
              <a:rPr lang="en-US" dirty="0"/>
              <a:t> GSFC projects</a:t>
            </a:r>
          </a:p>
          <a:p>
            <a:pPr lvl="1"/>
            <a:r>
              <a:rPr lang="en-US" dirty="0"/>
              <a:t>Infusion process </a:t>
            </a:r>
            <a:r>
              <a:rPr lang="en-US" dirty="0">
                <a:solidFill>
                  <a:srgbClr val="92D050"/>
                </a:solidFill>
              </a:rPr>
              <a:t>defined</a:t>
            </a:r>
            <a:r>
              <a:rPr lang="en-US" dirty="0"/>
              <a:t> by code 500</a:t>
            </a:r>
          </a:p>
          <a:p>
            <a:pPr lvl="1"/>
            <a:r>
              <a:rPr lang="en-US" dirty="0">
                <a:solidFill>
                  <a:srgbClr val="92D050"/>
                </a:solidFill>
              </a:rPr>
              <a:t>Flown</a:t>
            </a:r>
            <a:r>
              <a:rPr lang="en-US" dirty="0"/>
              <a:t> on NASA missions</a:t>
            </a:r>
          </a:p>
          <a:p>
            <a:pPr lvl="1"/>
            <a:r>
              <a:rPr lang="en-US" dirty="0"/>
              <a:t>Complex parts </a:t>
            </a:r>
            <a:r>
              <a:rPr lang="en-US" dirty="0">
                <a:solidFill>
                  <a:srgbClr val="92D050"/>
                </a:solidFill>
              </a:rPr>
              <a:t>fabricated and tested</a:t>
            </a:r>
          </a:p>
          <a:p>
            <a:pPr lvl="1"/>
            <a:endParaRPr lang="en-US" dirty="0"/>
          </a:p>
          <a:p>
            <a:r>
              <a:rPr lang="en-US" dirty="0"/>
              <a:t>Contact the </a:t>
            </a:r>
            <a:r>
              <a:rPr lang="en-US" dirty="0">
                <a:solidFill>
                  <a:srgbClr val="92D050"/>
                </a:solidFill>
              </a:rPr>
              <a:t>Evolved Structures team </a:t>
            </a:r>
            <a:r>
              <a:rPr lang="en-US" dirty="0"/>
              <a:t>to get started</a:t>
            </a:r>
          </a:p>
          <a:p>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29A8B261-7B5F-4E09-DFB4-570F131C6395}"/>
              </a:ext>
            </a:extLst>
          </p:cNvPr>
          <p:cNvSpPr>
            <a:spLocks noGrp="1"/>
          </p:cNvSpPr>
          <p:nvPr>
            <p:ph type="sldNum" sz="quarter" idx="12"/>
          </p:nvPr>
        </p:nvSpPr>
        <p:spPr/>
        <p:txBody>
          <a:bodyPr/>
          <a:lstStyle/>
          <a:p>
            <a:fld id="{B39F939F-3059-4957-A4D6-059C4120EFAC}" type="slidenum">
              <a:rPr lang="en-US" smtClean="0"/>
              <a:t>25</a:t>
            </a:fld>
            <a:endParaRPr lang="en-US"/>
          </a:p>
        </p:txBody>
      </p:sp>
    </p:spTree>
    <p:extLst>
      <p:ext uri="{BB962C8B-B14F-4D97-AF65-F5344CB8AC3E}">
        <p14:creationId xmlns:p14="http://schemas.microsoft.com/office/powerpoint/2010/main" val="20216491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A5B7B-F2E9-EE46-B9EF-770DAFE9E5CC}"/>
              </a:ext>
            </a:extLst>
          </p:cNvPr>
          <p:cNvSpPr>
            <a:spLocks noGrp="1"/>
          </p:cNvSpPr>
          <p:nvPr>
            <p:ph type="title"/>
          </p:nvPr>
        </p:nvSpPr>
        <p:spPr/>
        <p:txBody>
          <a:bodyPr/>
          <a:lstStyle/>
          <a:p>
            <a:r>
              <a:rPr lang="en-US"/>
              <a:t>Training Resources</a:t>
            </a:r>
          </a:p>
        </p:txBody>
      </p:sp>
      <p:sp>
        <p:nvSpPr>
          <p:cNvPr id="3" name="Content Placeholder 2">
            <a:extLst>
              <a:ext uri="{FF2B5EF4-FFF2-40B4-BE49-F238E27FC236}">
                <a16:creationId xmlns:a16="http://schemas.microsoft.com/office/drawing/2014/main" id="{F43A9426-ABDF-10D8-4347-53A498A73E59}"/>
              </a:ext>
            </a:extLst>
          </p:cNvPr>
          <p:cNvSpPr>
            <a:spLocks noGrp="1"/>
          </p:cNvSpPr>
          <p:nvPr>
            <p:ph idx="1"/>
          </p:nvPr>
        </p:nvSpPr>
        <p:spPr>
          <a:xfrm>
            <a:off x="6176" y="787659"/>
            <a:ext cx="11893724" cy="5456622"/>
          </a:xfrm>
        </p:spPr>
        <p:txBody>
          <a:bodyPr>
            <a:normAutofit lnSpcReduction="10000"/>
          </a:bodyPr>
          <a:lstStyle/>
          <a:p>
            <a:r>
              <a:rPr lang="en-US"/>
              <a:t>Evolved Structures Team: </a:t>
            </a:r>
            <a:r>
              <a:rPr lang="en-US">
                <a:solidFill>
                  <a:srgbClr val="92D050"/>
                </a:solidFill>
              </a:rPr>
              <a:t>Funded for infusion</a:t>
            </a:r>
          </a:p>
          <a:p>
            <a:pPr lvl="1"/>
            <a:r>
              <a:rPr lang="en-US">
                <a:hlinkClick r:id="rId2"/>
              </a:rPr>
              <a:t>ryan.s.mcclelland@nasa.gov</a:t>
            </a:r>
            <a:r>
              <a:rPr lang="en-US"/>
              <a:t>, </a:t>
            </a:r>
            <a:r>
              <a:rPr lang="en-US">
                <a:hlinkClick r:id="rId3"/>
              </a:rPr>
              <a:t>matthew.vaerewyck@nasa.gov</a:t>
            </a:r>
            <a:r>
              <a:rPr lang="en-US"/>
              <a:t> </a:t>
            </a:r>
          </a:p>
          <a:p>
            <a:pPr lvl="1"/>
            <a:r>
              <a:rPr lang="en-US"/>
              <a:t>Generative Design </a:t>
            </a:r>
            <a:r>
              <a:rPr lang="en-US">
                <a:hlinkClick r:id="rId4"/>
              </a:rPr>
              <a:t>MS Team</a:t>
            </a:r>
            <a:endParaRPr lang="en-US"/>
          </a:p>
          <a:p>
            <a:pPr lvl="1"/>
            <a:r>
              <a:rPr lang="en-US"/>
              <a:t>Fusion 360 help channel</a:t>
            </a:r>
          </a:p>
          <a:p>
            <a:r>
              <a:rPr lang="en-US">
                <a:hlinkClick r:id="rId5"/>
              </a:rPr>
              <a:t>Evolved Structures Guide for GSFC Applications</a:t>
            </a:r>
            <a:r>
              <a:rPr lang="en-US"/>
              <a:t>: living document</a:t>
            </a:r>
          </a:p>
          <a:p>
            <a:r>
              <a:rPr lang="en-US">
                <a:hlinkClick r:id="rId6"/>
              </a:rPr>
              <a:t>Download and install Fusion 360 trial</a:t>
            </a:r>
            <a:endParaRPr lang="en-US"/>
          </a:p>
          <a:p>
            <a:pPr lvl="1"/>
            <a:r>
              <a:rPr lang="en-US"/>
              <a:t>Elevated Privileged not required</a:t>
            </a:r>
          </a:p>
          <a:p>
            <a:pPr lvl="1"/>
            <a:r>
              <a:rPr lang="en-US"/>
              <a:t>Assess and cleared: </a:t>
            </a:r>
            <a:r>
              <a:rPr lang="en-US">
                <a:hlinkClick r:id="rId7"/>
              </a:rPr>
              <a:t>CITR SHELF - Commercial IT Request (CITR) (nasa.gov)</a:t>
            </a:r>
            <a:endParaRPr lang="en-US"/>
          </a:p>
          <a:p>
            <a:r>
              <a:rPr lang="en-US"/>
              <a:t>Get a </a:t>
            </a:r>
            <a:r>
              <a:rPr lang="en-US">
                <a:solidFill>
                  <a:srgbClr val="92D050"/>
                </a:solidFill>
              </a:rPr>
              <a:t>full license </a:t>
            </a:r>
            <a:r>
              <a:rPr lang="en-US"/>
              <a:t>from the Generative Design Team</a:t>
            </a:r>
          </a:p>
          <a:p>
            <a:r>
              <a:rPr lang="en-US"/>
              <a:t>Take self-paced free training: </a:t>
            </a:r>
            <a:r>
              <a:rPr lang="en-US">
                <a:hlinkClick r:id="rId8"/>
              </a:rPr>
              <a:t>Fusion 360 Help | Course: Introduction to generative design | Overview | Autodesk</a:t>
            </a:r>
            <a:endParaRPr lang="en-US"/>
          </a:p>
          <a:p>
            <a:pPr lvl="1"/>
            <a:r>
              <a:rPr lang="en-US"/>
              <a:t>Google and </a:t>
            </a:r>
            <a:r>
              <a:rPr lang="en-US" err="1">
                <a:hlinkClick r:id="rId9"/>
              </a:rPr>
              <a:t>Youtube</a:t>
            </a:r>
            <a:r>
              <a:rPr lang="en-US"/>
              <a:t> are also good for finding solutions</a:t>
            </a:r>
          </a:p>
          <a:p>
            <a:pPr lvl="1"/>
            <a:r>
              <a:rPr lang="en-US"/>
              <a:t>More training linked in Evolved Structures Guide</a:t>
            </a:r>
          </a:p>
        </p:txBody>
      </p:sp>
      <p:sp>
        <p:nvSpPr>
          <p:cNvPr id="4" name="Slide Number Placeholder 3">
            <a:extLst>
              <a:ext uri="{FF2B5EF4-FFF2-40B4-BE49-F238E27FC236}">
                <a16:creationId xmlns:a16="http://schemas.microsoft.com/office/drawing/2014/main" id="{4F3CCA60-2E47-8AB9-9A31-3EBAF8A861A6}"/>
              </a:ext>
            </a:extLst>
          </p:cNvPr>
          <p:cNvSpPr>
            <a:spLocks noGrp="1"/>
          </p:cNvSpPr>
          <p:nvPr>
            <p:ph type="sldNum" sz="quarter" idx="12"/>
          </p:nvPr>
        </p:nvSpPr>
        <p:spPr/>
        <p:txBody>
          <a:bodyPr/>
          <a:lstStyle/>
          <a:p>
            <a:fld id="{B39F939F-3059-4957-A4D6-059C4120EFAC}" type="slidenum">
              <a:rPr lang="en-US" smtClean="0"/>
              <a:t>26</a:t>
            </a:fld>
            <a:endParaRPr lang="en-US"/>
          </a:p>
        </p:txBody>
      </p:sp>
    </p:spTree>
    <p:extLst>
      <p:ext uri="{BB962C8B-B14F-4D97-AF65-F5344CB8AC3E}">
        <p14:creationId xmlns:p14="http://schemas.microsoft.com/office/powerpoint/2010/main" val="3526449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cho Station | The Expanse | Obsidian Portal">
            <a:extLst>
              <a:ext uri="{FF2B5EF4-FFF2-40B4-BE49-F238E27FC236}">
                <a16:creationId xmlns:a16="http://schemas.microsoft.com/office/drawing/2014/main" id="{A69746A6-38E1-4C2F-8DDD-3BE6ADE4D8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48513"/>
            <a:ext cx="6681537" cy="375836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1FE81F0-D446-4D2C-AE77-9B1F6C426B9F}"/>
              </a:ext>
            </a:extLst>
          </p:cNvPr>
          <p:cNvSpPr txBox="1"/>
          <p:nvPr/>
        </p:nvSpPr>
        <p:spPr>
          <a:xfrm>
            <a:off x="-149407" y="1061019"/>
            <a:ext cx="3987200" cy="215444"/>
          </a:xfrm>
          <a:prstGeom prst="rect">
            <a:avLst/>
          </a:prstGeom>
          <a:noFill/>
        </p:spPr>
        <p:txBody>
          <a:bodyPr wrap="square" rtlCol="0">
            <a:spAutoFit/>
          </a:bodyPr>
          <a:lstStyle/>
          <a:p>
            <a:pPr algn="ctr"/>
            <a:r>
              <a:rPr lang="en-US" sz="800" i="1" dirty="0">
                <a:solidFill>
                  <a:schemeClr val="tx1">
                    <a:lumMod val="75000"/>
                  </a:schemeClr>
                </a:solidFill>
              </a:rPr>
              <a:t>Image source: https://expanse.fandom.com/wiki/Tycho_Station?file=Tycho-stn-3.png</a:t>
            </a:r>
          </a:p>
        </p:txBody>
      </p:sp>
      <p:pic>
        <p:nvPicPr>
          <p:cNvPr id="4" name="Picture 3">
            <a:extLst>
              <a:ext uri="{FF2B5EF4-FFF2-40B4-BE49-F238E27FC236}">
                <a16:creationId xmlns:a16="http://schemas.microsoft.com/office/drawing/2014/main" id="{A844E70D-E2E3-4671-A9BB-CF0532A44FDB}"/>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390021" y="5062754"/>
            <a:ext cx="3133853" cy="1549987"/>
          </a:xfrm>
          <a:prstGeom prst="rect">
            <a:avLst/>
          </a:prstGeom>
        </p:spPr>
      </p:pic>
      <p:pic>
        <p:nvPicPr>
          <p:cNvPr id="5" name="Picture 4">
            <a:extLst>
              <a:ext uri="{FF2B5EF4-FFF2-40B4-BE49-F238E27FC236}">
                <a16:creationId xmlns:a16="http://schemas.microsoft.com/office/drawing/2014/main" id="{F629729A-C391-4B34-B21C-0205A350BDBD}"/>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792953" y="2603174"/>
            <a:ext cx="3730921" cy="2185394"/>
          </a:xfrm>
          <a:prstGeom prst="rect">
            <a:avLst/>
          </a:prstGeom>
        </p:spPr>
      </p:pic>
      <p:sp>
        <p:nvSpPr>
          <p:cNvPr id="2" name="Title 1">
            <a:extLst>
              <a:ext uri="{FF2B5EF4-FFF2-40B4-BE49-F238E27FC236}">
                <a16:creationId xmlns:a16="http://schemas.microsoft.com/office/drawing/2014/main" id="{44840499-B525-494C-B312-DC07CBC0AF2B}"/>
              </a:ext>
            </a:extLst>
          </p:cNvPr>
          <p:cNvSpPr>
            <a:spLocks noGrp="1"/>
          </p:cNvSpPr>
          <p:nvPr>
            <p:ph type="title"/>
          </p:nvPr>
        </p:nvSpPr>
        <p:spPr/>
        <p:txBody>
          <a:bodyPr/>
          <a:lstStyle/>
          <a:p>
            <a:r>
              <a:rPr lang="en-US"/>
              <a:t>Inspiration</a:t>
            </a:r>
          </a:p>
        </p:txBody>
      </p:sp>
      <p:sp>
        <p:nvSpPr>
          <p:cNvPr id="7" name="Slide Number Placeholder 6">
            <a:extLst>
              <a:ext uri="{FF2B5EF4-FFF2-40B4-BE49-F238E27FC236}">
                <a16:creationId xmlns:a16="http://schemas.microsoft.com/office/drawing/2014/main" id="{E19CD419-BF83-4DDF-AFC0-2DE0DB9E8BC3}"/>
              </a:ext>
            </a:extLst>
          </p:cNvPr>
          <p:cNvSpPr>
            <a:spLocks noGrp="1"/>
          </p:cNvSpPr>
          <p:nvPr>
            <p:ph type="sldNum" sz="quarter" idx="12"/>
          </p:nvPr>
        </p:nvSpPr>
        <p:spPr/>
        <p:txBody>
          <a:bodyPr/>
          <a:lstStyle/>
          <a:p>
            <a:fld id="{B39F939F-3059-4957-A4D6-059C4120EFAC}" type="slidenum">
              <a:rPr lang="en-US" smtClean="0"/>
              <a:t>3</a:t>
            </a:fld>
            <a:endParaRPr lang="en-US"/>
          </a:p>
        </p:txBody>
      </p:sp>
      <p:pic>
        <p:nvPicPr>
          <p:cNvPr id="6" name="Picture 5">
            <a:extLst>
              <a:ext uri="{FF2B5EF4-FFF2-40B4-BE49-F238E27FC236}">
                <a16:creationId xmlns:a16="http://schemas.microsoft.com/office/drawing/2014/main" id="{E5F0960A-5948-4650-8590-8ED9FAC3D8A1}"/>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394415" y="27950"/>
            <a:ext cx="4797585" cy="2497026"/>
          </a:xfrm>
          <a:prstGeom prst="rect">
            <a:avLst/>
          </a:prstGeom>
        </p:spPr>
      </p:pic>
      <p:sp>
        <p:nvSpPr>
          <p:cNvPr id="9" name="TextBox 8">
            <a:extLst>
              <a:ext uri="{FF2B5EF4-FFF2-40B4-BE49-F238E27FC236}">
                <a16:creationId xmlns:a16="http://schemas.microsoft.com/office/drawing/2014/main" id="{50D2245D-C8FD-4693-AA55-226A012B6B54}"/>
              </a:ext>
            </a:extLst>
          </p:cNvPr>
          <p:cNvSpPr txBox="1"/>
          <p:nvPr/>
        </p:nvSpPr>
        <p:spPr>
          <a:xfrm>
            <a:off x="3132221" y="190771"/>
            <a:ext cx="5927558" cy="923330"/>
          </a:xfrm>
          <a:prstGeom prst="rect">
            <a:avLst/>
          </a:prstGeom>
          <a:noFill/>
        </p:spPr>
        <p:txBody>
          <a:bodyPr wrap="square" rtlCol="0">
            <a:spAutoFit/>
          </a:bodyPr>
          <a:lstStyle/>
          <a:p>
            <a:pPr algn="ctr"/>
            <a:r>
              <a:rPr lang="en-US" i="1" dirty="0">
                <a:solidFill>
                  <a:srgbClr val="92D050"/>
                </a:solidFill>
              </a:rPr>
              <a:t>“AI is one of the most important things humanity is working on. It is more profound than, I </a:t>
            </a:r>
            <a:r>
              <a:rPr lang="en-US" i="1" dirty="0" err="1">
                <a:solidFill>
                  <a:srgbClr val="92D050"/>
                </a:solidFill>
              </a:rPr>
              <a:t>dunno</a:t>
            </a:r>
            <a:r>
              <a:rPr lang="en-US" i="1" dirty="0">
                <a:solidFill>
                  <a:srgbClr val="92D050"/>
                </a:solidFill>
              </a:rPr>
              <a:t>, </a:t>
            </a:r>
            <a:r>
              <a:rPr lang="en-US" b="1" i="1" dirty="0">
                <a:solidFill>
                  <a:srgbClr val="92D050"/>
                </a:solidFill>
              </a:rPr>
              <a:t>electricity or fire</a:t>
            </a:r>
            <a:r>
              <a:rPr lang="en-US" i="1" dirty="0">
                <a:solidFill>
                  <a:srgbClr val="92D050"/>
                </a:solidFill>
              </a:rPr>
              <a:t>,”</a:t>
            </a:r>
          </a:p>
          <a:p>
            <a:pPr algn="ctr"/>
            <a:r>
              <a:rPr lang="en-US" i="1" dirty="0">
                <a:solidFill>
                  <a:srgbClr val="92D050"/>
                </a:solidFill>
              </a:rPr>
              <a:t>-Sundar Pichai (Google CEO)</a:t>
            </a:r>
          </a:p>
        </p:txBody>
      </p:sp>
      <p:sp>
        <p:nvSpPr>
          <p:cNvPr id="10" name="TextBox 9">
            <a:extLst>
              <a:ext uri="{FF2B5EF4-FFF2-40B4-BE49-F238E27FC236}">
                <a16:creationId xmlns:a16="http://schemas.microsoft.com/office/drawing/2014/main" id="{6186CF03-4363-42E3-BE88-A50674335FC1}"/>
              </a:ext>
            </a:extLst>
          </p:cNvPr>
          <p:cNvSpPr txBox="1"/>
          <p:nvPr/>
        </p:nvSpPr>
        <p:spPr>
          <a:xfrm>
            <a:off x="8516451" y="4717959"/>
            <a:ext cx="3007423" cy="215444"/>
          </a:xfrm>
          <a:prstGeom prst="rect">
            <a:avLst/>
          </a:prstGeom>
          <a:noFill/>
        </p:spPr>
        <p:txBody>
          <a:bodyPr wrap="square" rtlCol="0">
            <a:spAutoFit/>
          </a:bodyPr>
          <a:lstStyle/>
          <a:p>
            <a:pPr algn="ctr"/>
            <a:r>
              <a:rPr lang="en-US" sz="800" i="1" dirty="0">
                <a:solidFill>
                  <a:schemeClr val="tx1">
                    <a:lumMod val="75000"/>
                  </a:schemeClr>
                </a:solidFill>
              </a:rPr>
              <a:t>Image source: https://en.wikipedia.org/wiki/Millennium_Falcon</a:t>
            </a:r>
          </a:p>
        </p:txBody>
      </p:sp>
      <p:sp>
        <p:nvSpPr>
          <p:cNvPr id="12" name="TextBox 11">
            <a:extLst>
              <a:ext uri="{FF2B5EF4-FFF2-40B4-BE49-F238E27FC236}">
                <a16:creationId xmlns:a16="http://schemas.microsoft.com/office/drawing/2014/main" id="{E0C9AE1A-83BE-462C-AC9D-8CE1D6D6F8EB}"/>
              </a:ext>
            </a:extLst>
          </p:cNvPr>
          <p:cNvSpPr txBox="1"/>
          <p:nvPr/>
        </p:nvSpPr>
        <p:spPr>
          <a:xfrm>
            <a:off x="8289495" y="2509118"/>
            <a:ext cx="3007423" cy="215444"/>
          </a:xfrm>
          <a:prstGeom prst="rect">
            <a:avLst/>
          </a:prstGeom>
          <a:noFill/>
        </p:spPr>
        <p:txBody>
          <a:bodyPr wrap="square" rtlCol="0">
            <a:spAutoFit/>
          </a:bodyPr>
          <a:lstStyle/>
          <a:p>
            <a:pPr algn="ctr"/>
            <a:r>
              <a:rPr lang="en-US" sz="800" i="1" dirty="0">
                <a:solidFill>
                  <a:schemeClr val="tx1">
                    <a:lumMod val="75000"/>
                  </a:schemeClr>
                </a:solidFill>
              </a:rPr>
              <a:t>Image source: https://www.artstation.com/artwork/Z5lYJm</a:t>
            </a:r>
          </a:p>
        </p:txBody>
      </p:sp>
      <p:sp>
        <p:nvSpPr>
          <p:cNvPr id="13" name="TextBox 12">
            <a:extLst>
              <a:ext uri="{FF2B5EF4-FFF2-40B4-BE49-F238E27FC236}">
                <a16:creationId xmlns:a16="http://schemas.microsoft.com/office/drawing/2014/main" id="{B6808EA0-5124-42C5-A807-225D5699A1C9}"/>
              </a:ext>
            </a:extLst>
          </p:cNvPr>
          <p:cNvSpPr txBox="1"/>
          <p:nvPr/>
        </p:nvSpPr>
        <p:spPr>
          <a:xfrm>
            <a:off x="8154701" y="6584229"/>
            <a:ext cx="3730921" cy="215444"/>
          </a:xfrm>
          <a:prstGeom prst="rect">
            <a:avLst/>
          </a:prstGeom>
          <a:noFill/>
        </p:spPr>
        <p:txBody>
          <a:bodyPr wrap="square" rtlCol="0">
            <a:spAutoFit/>
          </a:bodyPr>
          <a:lstStyle/>
          <a:p>
            <a:pPr algn="ctr"/>
            <a:r>
              <a:rPr lang="en-US" sz="800" i="1" dirty="0">
                <a:solidFill>
                  <a:schemeClr val="tx1">
                    <a:lumMod val="75000"/>
                  </a:schemeClr>
                </a:solidFill>
              </a:rPr>
              <a:t>Image source: https://mobile.twitter.com/aebdigital/status/1079504882393116674</a:t>
            </a:r>
          </a:p>
        </p:txBody>
      </p:sp>
      <p:pic>
        <p:nvPicPr>
          <p:cNvPr id="16" name="Picture 2" descr="A forward view of the International Space Station with limb of the Earth in the background. In view are the station's sixteen paired maroon-coloured main solar array wings, eight on either side of the station, mounted to a central integrated truss structure. Spaced along the truss are ten white radiators. Mounted to the base of the two rightmost main solar arrays pairs, there are two smaller paired light brown- coloured ISS Roll-out Solar Arrays. Attached to the centre of the truss is a cluster of pressurised modules arranged in an elongated T shape. A set of solar arrays are mounted to the module at the aft end of the cluster.">
            <a:extLst>
              <a:ext uri="{FF2B5EF4-FFF2-40B4-BE49-F238E27FC236}">
                <a16:creationId xmlns:a16="http://schemas.microsoft.com/office/drawing/2014/main" id="{231CC9ED-9BE4-DBA5-C9A4-073301D07E01}"/>
              </a:ext>
            </a:extLst>
          </p:cNvPr>
          <p:cNvPicPr>
            <a:picLocks noChangeAspect="1" noChangeArrowheads="1"/>
          </p:cNvPicPr>
          <p:nvPr/>
        </p:nvPicPr>
        <p:blipFill>
          <a:blip r:embed="rId9">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883326" y="4278685"/>
            <a:ext cx="4144946" cy="2387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138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06BA8-E7C5-491B-B109-BF5532DF1E7E}"/>
              </a:ext>
            </a:extLst>
          </p:cNvPr>
          <p:cNvSpPr>
            <a:spLocks noGrp="1"/>
          </p:cNvSpPr>
          <p:nvPr>
            <p:ph type="title"/>
          </p:nvPr>
        </p:nvSpPr>
        <p:spPr>
          <a:xfrm>
            <a:off x="6176" y="2664"/>
            <a:ext cx="12185824" cy="763456"/>
          </a:xfrm>
        </p:spPr>
        <p:txBody>
          <a:bodyPr>
            <a:noAutofit/>
          </a:bodyPr>
          <a:lstStyle/>
          <a:p>
            <a:r>
              <a:rPr lang="en-US" sz="3600" dirty="0"/>
              <a:t>Evolved Structures Process</a:t>
            </a:r>
          </a:p>
        </p:txBody>
      </p:sp>
      <p:sp>
        <p:nvSpPr>
          <p:cNvPr id="3" name="Content Placeholder 2">
            <a:extLst>
              <a:ext uri="{FF2B5EF4-FFF2-40B4-BE49-F238E27FC236}">
                <a16:creationId xmlns:a16="http://schemas.microsoft.com/office/drawing/2014/main" id="{16762058-FC0A-4627-8339-A2BC2662FF31}"/>
              </a:ext>
            </a:extLst>
          </p:cNvPr>
          <p:cNvSpPr>
            <a:spLocks noGrp="1"/>
          </p:cNvSpPr>
          <p:nvPr>
            <p:ph idx="1"/>
          </p:nvPr>
        </p:nvSpPr>
        <p:spPr>
          <a:xfrm>
            <a:off x="6176" y="787659"/>
            <a:ext cx="11347624" cy="2628574"/>
          </a:xfrm>
        </p:spPr>
        <p:txBody>
          <a:bodyPr vert="horz" lIns="91440" tIns="45720" rIns="91440" bIns="45720" rtlCol="0" anchor="t">
            <a:normAutofit lnSpcReduction="10000"/>
          </a:bodyPr>
          <a:lstStyle/>
          <a:p>
            <a:pPr marL="0" indent="0">
              <a:buNone/>
            </a:pPr>
            <a:r>
              <a:rPr lang="en-US" sz="2400" dirty="0"/>
              <a:t>(1) Digitally encode structure </a:t>
            </a:r>
            <a:r>
              <a:rPr lang="en-US" sz="2400" dirty="0">
                <a:solidFill>
                  <a:srgbClr val="92D050"/>
                </a:solidFill>
              </a:rPr>
              <a:t>requirements</a:t>
            </a:r>
            <a:r>
              <a:rPr lang="en-US" sz="2400" dirty="0"/>
              <a:t> into software</a:t>
            </a:r>
          </a:p>
          <a:p>
            <a:pPr lvl="1"/>
            <a:r>
              <a:rPr lang="en-US" sz="2000" dirty="0"/>
              <a:t>Follow written </a:t>
            </a:r>
            <a:r>
              <a:rPr lang="en-US" sz="2000" i="1" dirty="0"/>
              <a:t>Evolved Structures Guide for NASA applications</a:t>
            </a:r>
            <a:endParaRPr lang="en-US" sz="2000" i="1" dirty="0">
              <a:cs typeface="Calibri"/>
            </a:endParaRPr>
          </a:p>
          <a:p>
            <a:pPr marL="0" indent="0">
              <a:buNone/>
            </a:pPr>
            <a:r>
              <a:rPr lang="en-US" sz="2400" dirty="0"/>
              <a:t>(2) Use Generative Design AI to </a:t>
            </a:r>
            <a:r>
              <a:rPr lang="en-US" sz="2400" dirty="0">
                <a:solidFill>
                  <a:srgbClr val="92D050"/>
                </a:solidFill>
              </a:rPr>
              <a:t>evolve optimal designs </a:t>
            </a:r>
            <a:r>
              <a:rPr lang="en-US" sz="2400" dirty="0"/>
              <a:t>meeting requirements</a:t>
            </a:r>
            <a:r>
              <a:rPr lang="en-US" sz="2400" dirty="0">
                <a:solidFill>
                  <a:srgbClr val="92D050"/>
                </a:solidFill>
              </a:rPr>
              <a:t> </a:t>
            </a:r>
          </a:p>
          <a:p>
            <a:pPr lvl="1"/>
            <a:r>
              <a:rPr lang="en-US" sz="2000" dirty="0"/>
              <a:t>Using COTS software adapted for GSFC needs</a:t>
            </a:r>
          </a:p>
          <a:p>
            <a:pPr marL="401320" indent="-401320">
              <a:buNone/>
            </a:pPr>
            <a:r>
              <a:rPr lang="en-US" sz="2400" dirty="0"/>
              <a:t>(3) Fabricate parts directly from Generative Design output using </a:t>
            </a:r>
            <a:r>
              <a:rPr lang="en-US" sz="2400" dirty="0">
                <a:solidFill>
                  <a:srgbClr val="92D050"/>
                </a:solidFill>
              </a:rPr>
              <a:t>Digital Manufacturing </a:t>
            </a:r>
            <a:r>
              <a:rPr lang="en-US" sz="2400" dirty="0"/>
              <a:t>(software + robots)</a:t>
            </a:r>
            <a:endParaRPr lang="en-US" sz="2400" dirty="0">
              <a:cs typeface="Calibri" panose="020F0502020204030204"/>
            </a:endParaRPr>
          </a:p>
          <a:p>
            <a:pPr lvl="1"/>
            <a:r>
              <a:rPr lang="en-US" sz="2000" dirty="0"/>
              <a:t>Using industrial processes such as </a:t>
            </a:r>
            <a:r>
              <a:rPr lang="en-US" sz="2000" dirty="0">
                <a:solidFill>
                  <a:srgbClr val="92D050"/>
                </a:solidFill>
              </a:rPr>
              <a:t>automated CNC </a:t>
            </a:r>
            <a:r>
              <a:rPr lang="en-US" sz="2000" dirty="0"/>
              <a:t>and </a:t>
            </a:r>
            <a:r>
              <a:rPr lang="en-US" sz="2000" dirty="0">
                <a:solidFill>
                  <a:srgbClr val="92D050"/>
                </a:solidFill>
              </a:rPr>
              <a:t>Additive Manufacturing (AM)</a:t>
            </a:r>
          </a:p>
        </p:txBody>
      </p:sp>
      <p:sp>
        <p:nvSpPr>
          <p:cNvPr id="4" name="Slide Number Placeholder 3">
            <a:extLst>
              <a:ext uri="{FF2B5EF4-FFF2-40B4-BE49-F238E27FC236}">
                <a16:creationId xmlns:a16="http://schemas.microsoft.com/office/drawing/2014/main" id="{4F2571AF-FF13-4195-B909-4D452D99CC9B}"/>
              </a:ext>
            </a:extLst>
          </p:cNvPr>
          <p:cNvSpPr>
            <a:spLocks noGrp="1"/>
          </p:cNvSpPr>
          <p:nvPr>
            <p:ph type="sldNum" sz="quarter" idx="12"/>
          </p:nvPr>
        </p:nvSpPr>
        <p:spPr/>
        <p:txBody>
          <a:bodyPr/>
          <a:lstStyle/>
          <a:p>
            <a:fld id="{B39F939F-3059-4957-A4D6-059C4120EFAC}" type="slidenum">
              <a:rPr lang="en-US" smtClean="0"/>
              <a:t>4</a:t>
            </a:fld>
            <a:endParaRPr lang="en-US" dirty="0"/>
          </a:p>
        </p:txBody>
      </p:sp>
      <p:pic>
        <p:nvPicPr>
          <p:cNvPr id="6" name="Picture 5">
            <a:extLst>
              <a:ext uri="{FF2B5EF4-FFF2-40B4-BE49-F238E27FC236}">
                <a16:creationId xmlns:a16="http://schemas.microsoft.com/office/drawing/2014/main" id="{F5012F80-3FB8-4AD3-BE57-BB1FA2251407}"/>
              </a:ext>
            </a:extLst>
          </p:cNvPr>
          <p:cNvPicPr>
            <a:picLocks noChangeAspect="1"/>
          </p:cNvPicPr>
          <p:nvPr/>
        </p:nvPicPr>
        <p:blipFill>
          <a:blip r:embed="rId2"/>
          <a:stretch>
            <a:fillRect/>
          </a:stretch>
        </p:blipFill>
        <p:spPr>
          <a:xfrm>
            <a:off x="574566" y="3441767"/>
            <a:ext cx="2784204" cy="2769902"/>
          </a:xfrm>
          <a:prstGeom prst="rect">
            <a:avLst/>
          </a:prstGeom>
        </p:spPr>
      </p:pic>
      <p:pic>
        <p:nvPicPr>
          <p:cNvPr id="1026" name="Picture 2">
            <a:extLst>
              <a:ext uri="{FF2B5EF4-FFF2-40B4-BE49-F238E27FC236}">
                <a16:creationId xmlns:a16="http://schemas.microsoft.com/office/drawing/2014/main" id="{6EEDEA27-4153-4613-979A-9645B82E5A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9568" y="3437780"/>
            <a:ext cx="4937014" cy="2773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D9DB2ECC-C78E-4584-8D4C-090B32ED5E3D}"/>
              </a:ext>
            </a:extLst>
          </p:cNvPr>
          <p:cNvSpPr txBox="1"/>
          <p:nvPr/>
        </p:nvSpPr>
        <p:spPr>
          <a:xfrm>
            <a:off x="847547" y="6211669"/>
            <a:ext cx="2238240" cy="646331"/>
          </a:xfrm>
          <a:prstGeom prst="rect">
            <a:avLst/>
          </a:prstGeom>
          <a:noFill/>
        </p:spPr>
        <p:txBody>
          <a:bodyPr wrap="none" rtlCol="0">
            <a:spAutoFit/>
          </a:bodyPr>
          <a:lstStyle/>
          <a:p>
            <a:pPr algn="ctr"/>
            <a:r>
              <a:rPr lang="en-US" dirty="0"/>
              <a:t>Encode Requirements</a:t>
            </a:r>
          </a:p>
          <a:p>
            <a:pPr algn="ctr"/>
            <a:r>
              <a:rPr lang="en-US" dirty="0"/>
              <a:t>~1 </a:t>
            </a:r>
            <a:r>
              <a:rPr lang="en-US" dirty="0" err="1"/>
              <a:t>hr</a:t>
            </a:r>
            <a:endParaRPr lang="en-US" dirty="0"/>
          </a:p>
        </p:txBody>
      </p:sp>
      <p:sp>
        <p:nvSpPr>
          <p:cNvPr id="10" name="TextBox 9">
            <a:extLst>
              <a:ext uri="{FF2B5EF4-FFF2-40B4-BE49-F238E27FC236}">
                <a16:creationId xmlns:a16="http://schemas.microsoft.com/office/drawing/2014/main" id="{48A0B7CB-3988-4B92-B46F-A0BFCA090338}"/>
              </a:ext>
            </a:extLst>
          </p:cNvPr>
          <p:cNvSpPr txBox="1"/>
          <p:nvPr/>
        </p:nvSpPr>
        <p:spPr>
          <a:xfrm>
            <a:off x="4380620" y="6211669"/>
            <a:ext cx="1559914" cy="646331"/>
          </a:xfrm>
          <a:prstGeom prst="rect">
            <a:avLst/>
          </a:prstGeom>
          <a:noFill/>
        </p:spPr>
        <p:txBody>
          <a:bodyPr wrap="none" rtlCol="0">
            <a:spAutoFit/>
          </a:bodyPr>
          <a:lstStyle/>
          <a:p>
            <a:pPr algn="ctr"/>
            <a:r>
              <a:rPr lang="en-US" dirty="0"/>
              <a:t>Evolve Designs</a:t>
            </a:r>
          </a:p>
          <a:p>
            <a:pPr algn="ctr"/>
            <a:r>
              <a:rPr lang="en-US" dirty="0"/>
              <a:t>~1 </a:t>
            </a:r>
            <a:r>
              <a:rPr lang="en-US" dirty="0" err="1"/>
              <a:t>hr</a:t>
            </a:r>
            <a:endParaRPr lang="en-US" dirty="0"/>
          </a:p>
        </p:txBody>
      </p:sp>
      <p:sp>
        <p:nvSpPr>
          <p:cNvPr id="11" name="TextBox 10">
            <a:extLst>
              <a:ext uri="{FF2B5EF4-FFF2-40B4-BE49-F238E27FC236}">
                <a16:creationId xmlns:a16="http://schemas.microsoft.com/office/drawing/2014/main" id="{2068C30D-E585-497D-9D8B-02B9EBBA95D0}"/>
              </a:ext>
            </a:extLst>
          </p:cNvPr>
          <p:cNvSpPr txBox="1"/>
          <p:nvPr/>
        </p:nvSpPr>
        <p:spPr>
          <a:xfrm>
            <a:off x="8498010" y="6182347"/>
            <a:ext cx="1663789" cy="646331"/>
          </a:xfrm>
          <a:prstGeom prst="rect">
            <a:avLst/>
          </a:prstGeom>
          <a:noFill/>
        </p:spPr>
        <p:txBody>
          <a:bodyPr wrap="none" rtlCol="0">
            <a:spAutoFit/>
          </a:bodyPr>
          <a:lstStyle/>
          <a:p>
            <a:pPr algn="ctr"/>
            <a:r>
              <a:rPr lang="en-US" dirty="0"/>
              <a:t>Fabricate Parts</a:t>
            </a:r>
          </a:p>
          <a:p>
            <a:pPr algn="ctr"/>
            <a:r>
              <a:rPr lang="en-US" dirty="0"/>
              <a:t>1 day – 3 weeks</a:t>
            </a:r>
          </a:p>
        </p:txBody>
      </p:sp>
      <p:pic>
        <p:nvPicPr>
          <p:cNvPr id="13" name="Picture 12">
            <a:extLst>
              <a:ext uri="{FF2B5EF4-FFF2-40B4-BE49-F238E27FC236}">
                <a16:creationId xmlns:a16="http://schemas.microsoft.com/office/drawing/2014/main" id="{6C96D9BE-CA73-4799-B364-9E2C8081F74E}"/>
              </a:ext>
            </a:extLst>
          </p:cNvPr>
          <p:cNvPicPr>
            <a:picLocks noChangeAspect="1"/>
          </p:cNvPicPr>
          <p:nvPr/>
        </p:nvPicPr>
        <p:blipFill rotWithShape="1">
          <a:blip r:embed="rId4"/>
          <a:srcRect b="24529"/>
          <a:stretch/>
        </p:blipFill>
        <p:spPr>
          <a:xfrm>
            <a:off x="2450427" y="4176007"/>
            <a:ext cx="872239" cy="1078918"/>
          </a:xfrm>
          <a:prstGeom prst="rect">
            <a:avLst/>
          </a:prstGeom>
        </p:spPr>
      </p:pic>
      <p:pic>
        <p:nvPicPr>
          <p:cNvPr id="14" name="Picture 13" descr="A picture containing indoor&#10;&#10;Description automatically generated">
            <a:extLst>
              <a:ext uri="{FF2B5EF4-FFF2-40B4-BE49-F238E27FC236}">
                <a16:creationId xmlns:a16="http://schemas.microsoft.com/office/drawing/2014/main" id="{DDE3E7D9-B1B1-4CD0-B37F-2361A41899C5}"/>
              </a:ext>
            </a:extLst>
          </p:cNvPr>
          <p:cNvPicPr>
            <a:picLocks noChangeAspect="1"/>
          </p:cNvPicPr>
          <p:nvPr/>
        </p:nvPicPr>
        <p:blipFill rotWithShape="1">
          <a:blip r:embed="rId5">
            <a:extLst>
              <a:ext uri="{28A0092B-C50C-407E-A947-70E740481C1C}">
                <a14:useLocalDpi xmlns:a14="http://schemas.microsoft.com/office/drawing/2010/main" val="0"/>
              </a:ext>
            </a:extLst>
          </a:blip>
          <a:srcRect l="17619" t="4897" r="17870" b="2789"/>
          <a:stretch/>
        </p:blipFill>
        <p:spPr>
          <a:xfrm>
            <a:off x="3988244" y="3425841"/>
            <a:ext cx="1946808" cy="2785828"/>
          </a:xfrm>
          <a:prstGeom prst="rect">
            <a:avLst/>
          </a:prstGeom>
        </p:spPr>
      </p:pic>
      <p:sp>
        <p:nvSpPr>
          <p:cNvPr id="5" name="TextBox 4">
            <a:extLst>
              <a:ext uri="{FF2B5EF4-FFF2-40B4-BE49-F238E27FC236}">
                <a16:creationId xmlns:a16="http://schemas.microsoft.com/office/drawing/2014/main" id="{A5B9DA4E-28C0-7C38-90D1-284AAB659888}"/>
              </a:ext>
            </a:extLst>
          </p:cNvPr>
          <p:cNvSpPr txBox="1"/>
          <p:nvPr/>
        </p:nvSpPr>
        <p:spPr>
          <a:xfrm>
            <a:off x="3023195" y="5021484"/>
            <a:ext cx="5810037" cy="1016182"/>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28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Input: </a:t>
            </a:r>
            <a:r>
              <a:rPr lang="en-US" dirty="0">
                <a:solidFill>
                  <a:srgbClr val="92D050"/>
                </a:solidFill>
              </a:rPr>
              <a:t>Requirements </a:t>
            </a:r>
            <a:r>
              <a:rPr lang="en-US" dirty="0">
                <a:solidFill>
                  <a:srgbClr val="00B0F0"/>
                </a:solidFill>
              </a:rPr>
              <a:t>▶</a:t>
            </a:r>
            <a:r>
              <a:rPr lang="en-US" dirty="0">
                <a:solidFill>
                  <a:srgbClr val="92D050"/>
                </a:solidFill>
              </a:rPr>
              <a:t> </a:t>
            </a:r>
            <a:r>
              <a:rPr lang="en-US" dirty="0">
                <a:solidFill>
                  <a:schemeClr val="tx1"/>
                </a:solidFill>
              </a:rPr>
              <a:t>Output: </a:t>
            </a:r>
            <a:r>
              <a:rPr lang="en-US" dirty="0">
                <a:solidFill>
                  <a:srgbClr val="92D050"/>
                </a:solidFill>
              </a:rPr>
              <a:t>Parts</a:t>
            </a:r>
          </a:p>
        </p:txBody>
      </p:sp>
    </p:spTree>
    <p:extLst>
      <p:ext uri="{BB962C8B-B14F-4D97-AF65-F5344CB8AC3E}">
        <p14:creationId xmlns:p14="http://schemas.microsoft.com/office/powerpoint/2010/main" val="407494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p:bldP spid="10" grpId="0"/>
      <p:bldP spid="11" grpId="0"/>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A31DE-7DD8-E06B-95CF-D781F0C6FF81}"/>
              </a:ext>
            </a:extLst>
          </p:cNvPr>
          <p:cNvSpPr>
            <a:spLocks noGrp="1"/>
          </p:cNvSpPr>
          <p:nvPr>
            <p:ph type="title"/>
          </p:nvPr>
        </p:nvSpPr>
        <p:spPr/>
        <p:txBody>
          <a:bodyPr/>
          <a:lstStyle/>
          <a:p>
            <a:r>
              <a:rPr lang="en-US" dirty="0"/>
              <a:t>Benefits of Evolved Structures Process</a:t>
            </a:r>
          </a:p>
        </p:txBody>
      </p:sp>
      <p:sp>
        <p:nvSpPr>
          <p:cNvPr id="3" name="Content Placeholder 2">
            <a:extLst>
              <a:ext uri="{FF2B5EF4-FFF2-40B4-BE49-F238E27FC236}">
                <a16:creationId xmlns:a16="http://schemas.microsoft.com/office/drawing/2014/main" id="{5C1593D1-9BD0-272D-BD77-92FC7B52E2D7}"/>
              </a:ext>
            </a:extLst>
          </p:cNvPr>
          <p:cNvSpPr>
            <a:spLocks noGrp="1"/>
          </p:cNvSpPr>
          <p:nvPr>
            <p:ph idx="1"/>
          </p:nvPr>
        </p:nvSpPr>
        <p:spPr/>
        <p:txBody>
          <a:bodyPr/>
          <a:lstStyle/>
          <a:p>
            <a:r>
              <a:rPr lang="en-US" dirty="0"/>
              <a:t>Help GSFC </a:t>
            </a:r>
            <a:r>
              <a:rPr lang="en-US" dirty="0">
                <a:solidFill>
                  <a:srgbClr val="92D050"/>
                </a:solidFill>
              </a:rPr>
              <a:t>win</a:t>
            </a:r>
            <a:r>
              <a:rPr lang="en-US" dirty="0"/>
              <a:t> missions</a:t>
            </a:r>
          </a:p>
          <a:p>
            <a:pPr lvl="1"/>
            <a:r>
              <a:rPr lang="en-US" dirty="0">
                <a:solidFill>
                  <a:srgbClr val="92D050"/>
                </a:solidFill>
              </a:rPr>
              <a:t>2x-4x improved performance </a:t>
            </a:r>
            <a:r>
              <a:rPr lang="en-US" dirty="0"/>
              <a:t>(mass/stiffness/strength)</a:t>
            </a:r>
          </a:p>
          <a:p>
            <a:pPr lvl="1"/>
            <a:r>
              <a:rPr lang="en-US" dirty="0">
                <a:solidFill>
                  <a:srgbClr val="92D050"/>
                </a:solidFill>
              </a:rPr>
              <a:t>10x reduced development time/cost</a:t>
            </a:r>
          </a:p>
          <a:p>
            <a:pPr lvl="1"/>
            <a:r>
              <a:rPr lang="en-US" dirty="0"/>
              <a:t>Virtuous cycle 🔄 lighter designs </a:t>
            </a:r>
            <a:r>
              <a:rPr lang="en-US" dirty="0">
                <a:solidFill>
                  <a:srgbClr val="92D050"/>
                </a:solidFill>
              </a:rPr>
              <a:t>need lighter support structure</a:t>
            </a:r>
          </a:p>
          <a:p>
            <a:pPr lvl="1"/>
            <a:r>
              <a:rPr lang="en-US" dirty="0"/>
              <a:t>Lower mass = lower cost</a:t>
            </a:r>
          </a:p>
          <a:p>
            <a:pPr lvl="1"/>
            <a:r>
              <a:rPr lang="en-US" dirty="0"/>
              <a:t>Currently a </a:t>
            </a:r>
            <a:r>
              <a:rPr lang="en-US" dirty="0">
                <a:solidFill>
                  <a:srgbClr val="92D050"/>
                </a:solidFill>
              </a:rPr>
              <a:t>unique capability </a:t>
            </a:r>
            <a:r>
              <a:rPr lang="en-US" dirty="0"/>
              <a:t>of Goddard</a:t>
            </a:r>
          </a:p>
          <a:p>
            <a:r>
              <a:rPr lang="en-US" dirty="0"/>
              <a:t>Help GSFC </a:t>
            </a:r>
            <a:r>
              <a:rPr lang="en-US" dirty="0">
                <a:solidFill>
                  <a:srgbClr val="92D050"/>
                </a:solidFill>
              </a:rPr>
              <a:t>deliver </a:t>
            </a:r>
            <a:r>
              <a:rPr lang="en-US" dirty="0"/>
              <a:t>on funded missions</a:t>
            </a:r>
          </a:p>
          <a:p>
            <a:pPr lvl="1"/>
            <a:r>
              <a:rPr lang="en-US" dirty="0"/>
              <a:t>Solve </a:t>
            </a:r>
            <a:r>
              <a:rPr lang="en-US" dirty="0">
                <a:solidFill>
                  <a:srgbClr val="92D050"/>
                </a:solidFill>
              </a:rPr>
              <a:t>mass challenges</a:t>
            </a:r>
          </a:p>
          <a:p>
            <a:pPr lvl="1"/>
            <a:r>
              <a:rPr lang="en-US" dirty="0"/>
              <a:t>Work more efficiently ▶ </a:t>
            </a:r>
            <a:r>
              <a:rPr lang="en-US" dirty="0">
                <a:solidFill>
                  <a:srgbClr val="92D050"/>
                </a:solidFill>
              </a:rPr>
              <a:t>get more work done</a:t>
            </a:r>
            <a:endParaRPr lang="en-US" dirty="0"/>
          </a:p>
          <a:p>
            <a:r>
              <a:rPr lang="en-US" dirty="0"/>
              <a:t>Use modern computing to </a:t>
            </a:r>
            <a:r>
              <a:rPr lang="en-US" dirty="0">
                <a:solidFill>
                  <a:srgbClr val="92D050"/>
                </a:solidFill>
              </a:rPr>
              <a:t>reduce tedious work </a:t>
            </a:r>
            <a:r>
              <a:rPr lang="en-US" dirty="0"/>
              <a:t>so engineers can focus on challenges</a:t>
            </a:r>
          </a:p>
          <a:p>
            <a:r>
              <a:rPr lang="en-US" dirty="0"/>
              <a:t>Achieve </a:t>
            </a:r>
            <a:r>
              <a:rPr lang="en-US" dirty="0">
                <a:solidFill>
                  <a:srgbClr val="92D050"/>
                </a:solidFill>
              </a:rPr>
              <a:t>more science per dollar</a:t>
            </a:r>
          </a:p>
        </p:txBody>
      </p:sp>
      <p:sp>
        <p:nvSpPr>
          <p:cNvPr id="4" name="Slide Number Placeholder 3">
            <a:extLst>
              <a:ext uri="{FF2B5EF4-FFF2-40B4-BE49-F238E27FC236}">
                <a16:creationId xmlns:a16="http://schemas.microsoft.com/office/drawing/2014/main" id="{AE23FD45-6902-4658-AFF4-2E8CD8098240}"/>
              </a:ext>
            </a:extLst>
          </p:cNvPr>
          <p:cNvSpPr>
            <a:spLocks noGrp="1"/>
          </p:cNvSpPr>
          <p:nvPr>
            <p:ph type="sldNum" sz="quarter" idx="12"/>
          </p:nvPr>
        </p:nvSpPr>
        <p:spPr/>
        <p:txBody>
          <a:bodyPr/>
          <a:lstStyle/>
          <a:p>
            <a:fld id="{B39F939F-3059-4957-A4D6-059C4120EFAC}" type="slidenum">
              <a:rPr lang="en-US" smtClean="0"/>
              <a:t>5</a:t>
            </a:fld>
            <a:endParaRPr lang="en-US"/>
          </a:p>
        </p:txBody>
      </p:sp>
      <p:sp>
        <p:nvSpPr>
          <p:cNvPr id="5" name="TextBox 4">
            <a:extLst>
              <a:ext uri="{FF2B5EF4-FFF2-40B4-BE49-F238E27FC236}">
                <a16:creationId xmlns:a16="http://schemas.microsoft.com/office/drawing/2014/main" id="{B53CD134-11BB-EBA1-647C-0F52AE499F9F}"/>
              </a:ext>
            </a:extLst>
          </p:cNvPr>
          <p:cNvSpPr txBox="1"/>
          <p:nvPr/>
        </p:nvSpPr>
        <p:spPr>
          <a:xfrm>
            <a:off x="1905000" y="5143801"/>
            <a:ext cx="8382000" cy="1197660"/>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28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We can not build the </a:t>
            </a:r>
            <a:r>
              <a:rPr lang="en-US" dirty="0">
                <a:solidFill>
                  <a:schemeClr val="tx1"/>
                </a:solidFill>
              </a:rPr>
              <a:t>ambitious</a:t>
            </a:r>
            <a:r>
              <a:rPr lang="en-US" dirty="0">
                <a:solidFill>
                  <a:srgbClr val="92D050"/>
                </a:solidFill>
              </a:rPr>
              <a:t> missions of the future </a:t>
            </a:r>
            <a:r>
              <a:rPr lang="en-US" dirty="0"/>
              <a:t>with the </a:t>
            </a:r>
            <a:r>
              <a:rPr lang="en-US" dirty="0">
                <a:solidFill>
                  <a:srgbClr val="92D050"/>
                </a:solidFill>
              </a:rPr>
              <a:t>tools of the past</a:t>
            </a:r>
          </a:p>
        </p:txBody>
      </p:sp>
    </p:spTree>
    <p:extLst>
      <p:ext uri="{BB962C8B-B14F-4D97-AF65-F5344CB8AC3E}">
        <p14:creationId xmlns:p14="http://schemas.microsoft.com/office/powerpoint/2010/main" val="257940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22798D6-69D9-45A9-A847-381BD994F3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5104259-0D8C-4047-A426-262454335B67}"/>
              </a:ext>
            </a:extLst>
          </p:cNvPr>
          <p:cNvSpPr txBox="1"/>
          <p:nvPr/>
        </p:nvSpPr>
        <p:spPr>
          <a:xfrm>
            <a:off x="2190441" y="6550284"/>
            <a:ext cx="9434958" cy="261610"/>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Image Source: https://www.jpl.nasa.gov/news/nasa-mission-will-study-the-cosmos-with-a-stratospheric-balloon</a:t>
            </a:r>
          </a:p>
        </p:txBody>
      </p:sp>
      <p:cxnSp>
        <p:nvCxnSpPr>
          <p:cNvPr id="3" name="Straight Connector 2">
            <a:extLst>
              <a:ext uri="{FF2B5EF4-FFF2-40B4-BE49-F238E27FC236}">
                <a16:creationId xmlns:a16="http://schemas.microsoft.com/office/drawing/2014/main" id="{946A2E94-2A54-49F3-AA45-E580245F0E09}"/>
              </a:ext>
            </a:extLst>
          </p:cNvPr>
          <p:cNvCxnSpPr>
            <a:cxnSpLocks/>
          </p:cNvCxnSpPr>
          <p:nvPr/>
        </p:nvCxnSpPr>
        <p:spPr>
          <a:xfrm flipV="1">
            <a:off x="4863662" y="1372043"/>
            <a:ext cx="3159125" cy="2900173"/>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01650DB-BFC1-4C62-9796-58BF066414A6}"/>
              </a:ext>
            </a:extLst>
          </p:cNvPr>
          <p:cNvCxnSpPr>
            <a:cxnSpLocks/>
          </p:cNvCxnSpPr>
          <p:nvPr/>
        </p:nvCxnSpPr>
        <p:spPr>
          <a:xfrm>
            <a:off x="4849454" y="4515051"/>
            <a:ext cx="3172395" cy="1466018"/>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0A892FAE-BE6F-6188-EA91-48F09E1A8571}"/>
              </a:ext>
            </a:extLst>
          </p:cNvPr>
          <p:cNvSpPr>
            <a:spLocks noGrp="1"/>
          </p:cNvSpPr>
          <p:nvPr>
            <p:ph type="title"/>
          </p:nvPr>
        </p:nvSpPr>
        <p:spPr>
          <a:xfrm>
            <a:off x="6176" y="126489"/>
            <a:ext cx="12033424" cy="763456"/>
          </a:xfrm>
        </p:spPr>
        <p:txBody>
          <a:bodyPr>
            <a:normAutofit fontScale="90000"/>
          </a:bodyPr>
          <a:lstStyle/>
          <a:p>
            <a:r>
              <a:rPr lang="en-US" sz="4000" dirty="0"/>
              <a:t>NASA </a:t>
            </a:r>
            <a:r>
              <a:rPr lang="en-US" sz="4000" dirty="0" err="1"/>
              <a:t>EXoplanet</a:t>
            </a:r>
            <a:r>
              <a:rPr lang="en-US" sz="4000" dirty="0"/>
              <a:t> Climate Infrared Telescope </a:t>
            </a:r>
            <a:br>
              <a:rPr lang="en-US" sz="4000" dirty="0"/>
            </a:br>
            <a:r>
              <a:rPr lang="en-US" sz="4000" dirty="0"/>
              <a:t>(EXCITE, PI: Peter Nagler)</a:t>
            </a:r>
          </a:p>
        </p:txBody>
      </p:sp>
      <p:sp>
        <p:nvSpPr>
          <p:cNvPr id="5" name="Text Placeholder 5">
            <a:extLst>
              <a:ext uri="{FF2B5EF4-FFF2-40B4-BE49-F238E27FC236}">
                <a16:creationId xmlns:a16="http://schemas.microsoft.com/office/drawing/2014/main" id="{6DD6DDD3-4989-C64B-2366-AB2F44C3469D}"/>
              </a:ext>
            </a:extLst>
          </p:cNvPr>
          <p:cNvSpPr txBox="1">
            <a:spLocks/>
          </p:cNvSpPr>
          <p:nvPr/>
        </p:nvSpPr>
        <p:spPr>
          <a:xfrm>
            <a:off x="-165635" y="3214089"/>
            <a:ext cx="2641600" cy="1058127"/>
          </a:xfrm>
          <a:prstGeom prst="rect">
            <a:avLst/>
          </a:prstGeom>
        </p:spPr>
        <p:txBody>
          <a:bodyPr vert="horz" lIns="0" tIns="0" rIns="0" bIns="0" rtlCol="0" anchor="t">
            <a:noAutofit/>
          </a:bodyPr>
          <a:lstStyle>
            <a:lvl1pPr marL="0" marR="0" indent="0" algn="l" defTabSz="685800" rtl="0" eaLnBrk="1" fontAlgn="auto" latinLnBrk="0" hangingPunct="1">
              <a:lnSpc>
                <a:spcPct val="130000"/>
              </a:lnSpc>
              <a:spcBef>
                <a:spcPts val="0"/>
              </a:spcBef>
              <a:spcAft>
                <a:spcPts val="0"/>
              </a:spcAft>
              <a:buClr>
                <a:schemeClr val="accent2"/>
              </a:buClr>
              <a:buSzTx/>
              <a:buFont typeface="Arial" panose="020B0604020202020204" pitchFamily="34" charset="0"/>
              <a:buNone/>
              <a:tabLst/>
              <a:defRPr sz="1200" kern="1200">
                <a:solidFill>
                  <a:schemeClr val="tx2">
                    <a:lumMod val="60000"/>
                    <a:lumOff val="40000"/>
                  </a:schemeClr>
                </a:solidFill>
                <a:latin typeface="Arial" panose="020B0604020202020204" pitchFamily="34" charset="0"/>
                <a:ea typeface="+mn-ea"/>
                <a:cs typeface="Arial" panose="020B0604020202020204" pitchFamily="34" charset="0"/>
              </a:defRPr>
            </a:lvl1pPr>
            <a:lvl2pPr marL="274320" indent="-171450" algn="l" defTabSz="685800" rtl="0" eaLnBrk="1" latinLnBrk="0" hangingPunct="1">
              <a:lnSpc>
                <a:spcPct val="130000"/>
              </a:lnSpc>
              <a:spcBef>
                <a:spcPts val="0"/>
              </a:spcBef>
              <a:buClr>
                <a:schemeClr val="accent2"/>
              </a:buClr>
              <a:buFont typeface="Arial"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2pPr>
            <a:lvl3pPr marL="491490" indent="-171450" algn="l" defTabSz="685800" rtl="0" eaLnBrk="1" latinLnBrk="0" hangingPunct="1">
              <a:lnSpc>
                <a:spcPct val="130000"/>
              </a:lnSpc>
              <a:spcBef>
                <a:spcPts val="375"/>
              </a:spcBef>
              <a:buClr>
                <a:schemeClr val="accent2"/>
              </a:buClr>
              <a:buFont typeface="Arial"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3pPr>
            <a:lvl4pPr marL="742950" indent="-171450" algn="l" defTabSz="685800" rtl="0" eaLnBrk="1" latinLnBrk="0" hangingPunct="1">
              <a:lnSpc>
                <a:spcPct val="130000"/>
              </a:lnSpc>
              <a:spcBef>
                <a:spcPts val="375"/>
              </a:spcBef>
              <a:buClr>
                <a:schemeClr val="accent2"/>
              </a:buClr>
              <a:buFont typeface="Courier New" panose="02070309020205020404" pitchFamily="49" charset="0"/>
              <a:buChar char="o"/>
              <a:defRPr sz="900" kern="1200">
                <a:solidFill>
                  <a:schemeClr val="tx1"/>
                </a:solidFill>
                <a:latin typeface="Arial" panose="020B0604020202020204" pitchFamily="34" charset="0"/>
                <a:ea typeface="+mn-ea"/>
                <a:cs typeface="Arial" panose="020B0604020202020204" pitchFamily="34" charset="0"/>
              </a:defRPr>
            </a:lvl4pPr>
            <a:lvl5pPr marL="1085850" indent="-171450" algn="l" defTabSz="685800" rtl="0" eaLnBrk="1" latinLnBrk="0" hangingPunct="1">
              <a:lnSpc>
                <a:spcPct val="130000"/>
              </a:lnSpc>
              <a:spcBef>
                <a:spcPts val="375"/>
              </a:spcBef>
              <a:buClr>
                <a:schemeClr val="accent2"/>
              </a:buClr>
              <a:buFont typeface="Courier New" panose="02070309020205020404" pitchFamily="49" charset="0"/>
              <a:buChar char="o"/>
              <a:defRPr sz="9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914377" rtl="0" eaLnBrk="1" fontAlgn="auto" latinLnBrk="0" hangingPunct="1">
              <a:lnSpc>
                <a:spcPct val="130000"/>
              </a:lnSpc>
              <a:spcBef>
                <a:spcPts val="0"/>
              </a:spcBef>
              <a:spcAft>
                <a:spcPts val="0"/>
              </a:spcAft>
              <a:buClr>
                <a:srgbClr val="34B29C"/>
              </a:buClr>
              <a:buSzTx/>
              <a:buFont typeface="Arial" panose="020B0604020202020204" pitchFamily="34" charset="0"/>
              <a:buNone/>
              <a:tabLst/>
              <a:defRPr/>
            </a:pPr>
            <a:r>
              <a:rPr kumimoji="0" lang="en-US" sz="5867" b="1" i="0" u="none" strike="noStrike" kern="1200" cap="none" spc="0" normalizeH="0" baseline="0" noProof="0" dirty="0">
                <a:ln>
                  <a:noFill/>
                </a:ln>
                <a:solidFill>
                  <a:srgbClr val="FF8D1D"/>
                </a:solidFill>
                <a:effectLst/>
                <a:uLnTx/>
                <a:uFillTx/>
                <a:latin typeface="Arial" panose="020B0604020202020204" pitchFamily="34" charset="0"/>
                <a:ea typeface="+mn-ea"/>
                <a:cs typeface="Arial" panose="020B0604020202020204" pitchFamily="34" charset="0"/>
              </a:rPr>
              <a:t>40 km</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333" b="0" i="0" u="none" strike="noStrike" kern="1200" cap="none" spc="0" normalizeH="0" baseline="0" noProof="0" dirty="0">
                <a:ln>
                  <a:noFill/>
                </a:ln>
                <a:solidFill>
                  <a:srgbClr val="FFFFFF">
                    <a:alpha val="73000"/>
                  </a:srgbClr>
                </a:solidFill>
                <a:effectLst/>
                <a:uLnTx/>
                <a:uFillTx/>
                <a:latin typeface="Arial" panose="020B0604020202020204" pitchFamily="34" charset="0"/>
                <a:ea typeface="+mn-ea"/>
                <a:cs typeface="Arial" panose="020B0604020202020204" pitchFamily="34" charset="0"/>
              </a:rPr>
              <a:t>above Earth’s surface</a:t>
            </a:r>
            <a:endParaRPr kumimoji="0" lang="en-US" sz="1200" b="0" i="0" u="none" strike="noStrike" kern="1200" cap="none" spc="0" normalizeH="0" baseline="0" noProof="0" dirty="0">
              <a:ln>
                <a:noFill/>
              </a:ln>
              <a:solidFill>
                <a:srgbClr val="FFFFFF">
                  <a:alpha val="73000"/>
                </a:srgbClr>
              </a:solidFill>
              <a:effectLst/>
              <a:uLnTx/>
              <a:uFillTx/>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8818A7DC-EE1D-FC80-6978-7DC649EBC6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1849" y="1284926"/>
            <a:ext cx="3920701" cy="4696143"/>
          </a:xfrm>
          <a:prstGeom prst="rect">
            <a:avLst/>
          </a:prstGeom>
        </p:spPr>
      </p:pic>
      <p:sp>
        <p:nvSpPr>
          <p:cNvPr id="16" name="Line Callout 1 (No Border) 6">
            <a:extLst>
              <a:ext uri="{FF2B5EF4-FFF2-40B4-BE49-F238E27FC236}">
                <a16:creationId xmlns:a16="http://schemas.microsoft.com/office/drawing/2014/main" id="{C6FFE365-D645-614D-E55B-A116ABA0D009}"/>
              </a:ext>
            </a:extLst>
          </p:cNvPr>
          <p:cNvSpPr/>
          <p:nvPr/>
        </p:nvSpPr>
        <p:spPr>
          <a:xfrm>
            <a:off x="10498836" y="5287034"/>
            <a:ext cx="1071207" cy="392091"/>
          </a:xfrm>
          <a:prstGeom prst="callout1">
            <a:avLst>
              <a:gd name="adj1" fmla="val 25558"/>
              <a:gd name="adj2" fmla="val 167"/>
              <a:gd name="adj3" fmla="val 28010"/>
              <a:gd name="adj4" fmla="val -40144"/>
            </a:avLst>
          </a:prstGeom>
          <a:noFill/>
          <a:ln w="9525" cap="flat" cmpd="sng" algn="ctr">
            <a:solidFill>
              <a:sysClr val="windowText" lastClr="000000"/>
            </a:solidFill>
            <a:prstDash val="solid"/>
            <a:headEnd type="none" w="med" len="med"/>
            <a:tailEnd type="triangle" w="med" len="med"/>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mn-cs"/>
              </a:rPr>
              <a:t>Telescope</a:t>
            </a:r>
          </a:p>
        </p:txBody>
      </p:sp>
      <p:sp>
        <p:nvSpPr>
          <p:cNvPr id="2" name="Line Callout 1 (No Border) 5">
            <a:extLst>
              <a:ext uri="{FF2B5EF4-FFF2-40B4-BE49-F238E27FC236}">
                <a16:creationId xmlns:a16="http://schemas.microsoft.com/office/drawing/2014/main" id="{4A2752B3-F3A4-FC66-9EEC-F62D8B4ADFC9}"/>
              </a:ext>
            </a:extLst>
          </p:cNvPr>
          <p:cNvSpPr/>
          <p:nvPr/>
        </p:nvSpPr>
        <p:spPr>
          <a:xfrm>
            <a:off x="9730283" y="2690016"/>
            <a:ext cx="1151803" cy="602914"/>
          </a:xfrm>
          <a:prstGeom prst="callout1">
            <a:avLst>
              <a:gd name="adj1" fmla="val 24363"/>
              <a:gd name="adj2" fmla="val 95948"/>
              <a:gd name="adj3" fmla="val 171440"/>
              <a:gd name="adj4" fmla="val 112520"/>
            </a:avLst>
          </a:prstGeom>
          <a:noFill/>
          <a:ln w="9525" cap="flat" cmpd="sng" algn="ctr">
            <a:solidFill>
              <a:sysClr val="windowText" lastClr="000000"/>
            </a:solidFill>
            <a:prstDash val="solid"/>
            <a:headEnd type="none" w="med" len="med"/>
            <a:tailEnd type="triangle" w="med" len="med"/>
          </a:ln>
          <a:effectLst/>
        </p:spPr>
        <p:txBody>
          <a:bodyPr rtlCol="0" anchor="t"/>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a:ea typeface="+mn-ea"/>
                <a:cs typeface="+mn-cs"/>
              </a:rPr>
              <a:t>Tip/Tilt assembly</a:t>
            </a:r>
          </a:p>
        </p:txBody>
      </p:sp>
    </p:spTree>
    <p:extLst>
      <p:ext uri="{BB962C8B-B14F-4D97-AF65-F5344CB8AC3E}">
        <p14:creationId xmlns:p14="http://schemas.microsoft.com/office/powerpoint/2010/main" val="265177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22008-2F9E-422B-B132-E3E603D560A8}"/>
              </a:ext>
            </a:extLst>
          </p:cNvPr>
          <p:cNvSpPr>
            <a:spLocks noGrp="1"/>
          </p:cNvSpPr>
          <p:nvPr>
            <p:ph type="title"/>
          </p:nvPr>
        </p:nvSpPr>
        <p:spPr/>
        <p:txBody>
          <a:bodyPr/>
          <a:lstStyle/>
          <a:p>
            <a:r>
              <a:rPr lang="en-US"/>
              <a:t>Application Example: EXCITE Tip/Tilt Bracket</a:t>
            </a:r>
          </a:p>
        </p:txBody>
      </p:sp>
      <p:sp>
        <p:nvSpPr>
          <p:cNvPr id="3" name="Content Placeholder 2">
            <a:extLst>
              <a:ext uri="{FF2B5EF4-FFF2-40B4-BE49-F238E27FC236}">
                <a16:creationId xmlns:a16="http://schemas.microsoft.com/office/drawing/2014/main" id="{52509867-E8D2-4389-AE67-20EB08BCCFA4}"/>
              </a:ext>
            </a:extLst>
          </p:cNvPr>
          <p:cNvSpPr>
            <a:spLocks noGrp="1"/>
          </p:cNvSpPr>
          <p:nvPr>
            <p:ph idx="1"/>
          </p:nvPr>
        </p:nvSpPr>
        <p:spPr>
          <a:xfrm>
            <a:off x="6176" y="787659"/>
            <a:ext cx="7867824" cy="5456622"/>
          </a:xfrm>
        </p:spPr>
        <p:txBody>
          <a:bodyPr vert="horz" lIns="91440" tIns="45720" rIns="91440" bIns="45720" rtlCol="0" anchor="t">
            <a:normAutofit/>
          </a:bodyPr>
          <a:lstStyle/>
          <a:p>
            <a:r>
              <a:rPr lang="en-US" dirty="0">
                <a:solidFill>
                  <a:srgbClr val="92D050"/>
                </a:solidFill>
                <a:cs typeface="Calibri"/>
              </a:rPr>
              <a:t>Mission</a:t>
            </a:r>
            <a:r>
              <a:rPr lang="en-US" dirty="0">
                <a:cs typeface="Calibri"/>
              </a:rPr>
              <a:t>: Analyze atmospheres of exoplanets</a:t>
            </a:r>
          </a:p>
          <a:p>
            <a:r>
              <a:rPr lang="en-US" dirty="0">
                <a:solidFill>
                  <a:srgbClr val="92D050"/>
                </a:solidFill>
              </a:rPr>
              <a:t>Goal</a:t>
            </a:r>
            <a:r>
              <a:rPr lang="en-US" dirty="0"/>
              <a:t>: Mount Tip/Tilt mirror assembly to the back of the Telescope (PI: Peter Nagler)</a:t>
            </a:r>
            <a:endParaRPr lang="en-US" dirty="0">
              <a:cs typeface="Calibri"/>
            </a:endParaRPr>
          </a:p>
          <a:p>
            <a:r>
              <a:rPr lang="en-US" dirty="0">
                <a:solidFill>
                  <a:srgbClr val="92D050"/>
                </a:solidFill>
              </a:rPr>
              <a:t>Interfaces</a:t>
            </a:r>
            <a:r>
              <a:rPr lang="en-US" dirty="0"/>
              <a:t>: Bolt pattern on Tip/Tilt stage and bolt pattern on Telescope. Avoid Tip/Tilt assembly volume and optical path.</a:t>
            </a:r>
            <a:endParaRPr lang="en-US" dirty="0">
              <a:cs typeface="Calibri"/>
            </a:endParaRPr>
          </a:p>
          <a:p>
            <a:r>
              <a:rPr lang="en-US" dirty="0">
                <a:solidFill>
                  <a:srgbClr val="92D050"/>
                </a:solidFill>
              </a:rPr>
              <a:t>Loads</a:t>
            </a:r>
            <a:r>
              <a:rPr lang="en-US" dirty="0"/>
              <a:t>: 10g vertical (x) 3g lateral(y and z) applied to Tip/tilt stage center of gravity (1.35 kg mass)</a:t>
            </a:r>
            <a:endParaRPr lang="en-US" dirty="0">
              <a:cs typeface="Calibri"/>
            </a:endParaRPr>
          </a:p>
          <a:p>
            <a:r>
              <a:rPr lang="en-US" dirty="0">
                <a:solidFill>
                  <a:srgbClr val="92D050"/>
                </a:solidFill>
              </a:rPr>
              <a:t>Modes</a:t>
            </a:r>
            <a:r>
              <a:rPr lang="en-US" dirty="0"/>
              <a:t>: &gt;100 Hz per standard practices and to avoid cryo-cooler excitation</a:t>
            </a:r>
            <a:endParaRPr lang="en-US" dirty="0">
              <a:cs typeface="Calibri"/>
            </a:endParaRPr>
          </a:p>
          <a:p>
            <a:r>
              <a:rPr lang="en-US" dirty="0">
                <a:solidFill>
                  <a:srgbClr val="92D050"/>
                </a:solidFill>
              </a:rPr>
              <a:t>Bracket mass target</a:t>
            </a:r>
            <a:r>
              <a:rPr lang="en-US" dirty="0"/>
              <a:t>: 0.2 kg</a:t>
            </a:r>
            <a:endParaRPr lang="en-US" dirty="0">
              <a:cs typeface="Calibri"/>
            </a:endParaRPr>
          </a:p>
        </p:txBody>
      </p:sp>
      <p:sp>
        <p:nvSpPr>
          <p:cNvPr id="6" name="Slide Number Placeholder 5">
            <a:extLst>
              <a:ext uri="{FF2B5EF4-FFF2-40B4-BE49-F238E27FC236}">
                <a16:creationId xmlns:a16="http://schemas.microsoft.com/office/drawing/2014/main" id="{6305DBE1-18B9-487A-B32F-B5E5914F3EFB}"/>
              </a:ext>
            </a:extLst>
          </p:cNvPr>
          <p:cNvSpPr>
            <a:spLocks noGrp="1"/>
          </p:cNvSpPr>
          <p:nvPr>
            <p:ph type="sldNum" sz="quarter" idx="12"/>
          </p:nvPr>
        </p:nvSpPr>
        <p:spPr/>
        <p:txBody>
          <a:bodyPr/>
          <a:lstStyle/>
          <a:p>
            <a:fld id="{B39F939F-3059-4957-A4D6-059C4120EFAC}" type="slidenum">
              <a:rPr lang="en-US" smtClean="0"/>
              <a:t>7</a:t>
            </a:fld>
            <a:endParaRPr lang="en-US"/>
          </a:p>
        </p:txBody>
      </p:sp>
      <p:pic>
        <p:nvPicPr>
          <p:cNvPr id="8" name="Picture 7">
            <a:extLst>
              <a:ext uri="{FF2B5EF4-FFF2-40B4-BE49-F238E27FC236}">
                <a16:creationId xmlns:a16="http://schemas.microsoft.com/office/drawing/2014/main" id="{C06E2FFB-D7A5-492A-8871-D826B61069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1849" y="1284926"/>
            <a:ext cx="3920701" cy="4696143"/>
          </a:xfrm>
          <a:prstGeom prst="rect">
            <a:avLst/>
          </a:prstGeom>
        </p:spPr>
      </p:pic>
      <p:sp>
        <p:nvSpPr>
          <p:cNvPr id="10" name="Line Callout 1 (No Border) 6">
            <a:extLst>
              <a:ext uri="{FF2B5EF4-FFF2-40B4-BE49-F238E27FC236}">
                <a16:creationId xmlns:a16="http://schemas.microsoft.com/office/drawing/2014/main" id="{87B56B0A-A159-4F3B-A125-1BEF9534FBF3}"/>
              </a:ext>
            </a:extLst>
          </p:cNvPr>
          <p:cNvSpPr/>
          <p:nvPr/>
        </p:nvSpPr>
        <p:spPr>
          <a:xfrm>
            <a:off x="10498836" y="5287034"/>
            <a:ext cx="1071207" cy="392091"/>
          </a:xfrm>
          <a:prstGeom prst="callout1">
            <a:avLst>
              <a:gd name="adj1" fmla="val 25558"/>
              <a:gd name="adj2" fmla="val 167"/>
              <a:gd name="adj3" fmla="val 28010"/>
              <a:gd name="adj4" fmla="val -40144"/>
            </a:avLst>
          </a:prstGeom>
          <a:noFill/>
          <a:ln w="9525" cap="flat" cmpd="sng" algn="ctr">
            <a:solidFill>
              <a:sysClr val="windowText" lastClr="000000"/>
            </a:solidFill>
            <a:prstDash val="solid"/>
            <a:headEnd type="none" w="med" len="med"/>
            <a:tailEnd type="triangle" w="med" len="med"/>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a:ea typeface="+mn-ea"/>
                <a:cs typeface="+mn-cs"/>
              </a:rPr>
              <a:t>Telescope</a:t>
            </a:r>
          </a:p>
        </p:txBody>
      </p:sp>
      <p:sp>
        <p:nvSpPr>
          <p:cNvPr id="12" name="Line Callout 1 (No Border) 5">
            <a:extLst>
              <a:ext uri="{FF2B5EF4-FFF2-40B4-BE49-F238E27FC236}">
                <a16:creationId xmlns:a16="http://schemas.microsoft.com/office/drawing/2014/main" id="{AC733B4A-B253-4E84-A75E-C7F9F85CD8D1}"/>
              </a:ext>
            </a:extLst>
          </p:cNvPr>
          <p:cNvSpPr/>
          <p:nvPr/>
        </p:nvSpPr>
        <p:spPr>
          <a:xfrm>
            <a:off x="9730283" y="2690016"/>
            <a:ext cx="1151803" cy="602914"/>
          </a:xfrm>
          <a:prstGeom prst="callout1">
            <a:avLst>
              <a:gd name="adj1" fmla="val 24363"/>
              <a:gd name="adj2" fmla="val 95948"/>
              <a:gd name="adj3" fmla="val 171440"/>
              <a:gd name="adj4" fmla="val 112520"/>
            </a:avLst>
          </a:prstGeom>
          <a:noFill/>
          <a:ln w="9525" cap="flat" cmpd="sng" algn="ctr">
            <a:solidFill>
              <a:sysClr val="windowText" lastClr="000000"/>
            </a:solidFill>
            <a:prstDash val="solid"/>
            <a:headEnd type="none" w="med" len="med"/>
            <a:tailEnd type="triangle" w="med" len="med"/>
          </a:ln>
          <a:effectLst/>
        </p:spPr>
        <p:txBody>
          <a:bodyPr rtlCol="0" anchor="t"/>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a:ea typeface="+mn-ea"/>
                <a:cs typeface="+mn-cs"/>
              </a:rPr>
              <a:t>Tip/Tilt assembly</a:t>
            </a:r>
          </a:p>
        </p:txBody>
      </p:sp>
    </p:spTree>
    <p:extLst>
      <p:ext uri="{BB962C8B-B14F-4D97-AF65-F5344CB8AC3E}">
        <p14:creationId xmlns:p14="http://schemas.microsoft.com/office/powerpoint/2010/main" val="583099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22008-2F9E-422B-B132-E3E603D560A8}"/>
              </a:ext>
            </a:extLst>
          </p:cNvPr>
          <p:cNvSpPr>
            <a:spLocks noGrp="1"/>
          </p:cNvSpPr>
          <p:nvPr>
            <p:ph type="title"/>
          </p:nvPr>
        </p:nvSpPr>
        <p:spPr/>
        <p:txBody>
          <a:bodyPr/>
          <a:lstStyle/>
          <a:p>
            <a:r>
              <a:rPr lang="en-US" dirty="0"/>
              <a:t>Application Example: Human Design</a:t>
            </a:r>
          </a:p>
        </p:txBody>
      </p:sp>
      <p:sp>
        <p:nvSpPr>
          <p:cNvPr id="3" name="Content Placeholder 2">
            <a:extLst>
              <a:ext uri="{FF2B5EF4-FFF2-40B4-BE49-F238E27FC236}">
                <a16:creationId xmlns:a16="http://schemas.microsoft.com/office/drawing/2014/main" id="{52509867-E8D2-4389-AE67-20EB08BCCFA4}"/>
              </a:ext>
            </a:extLst>
          </p:cNvPr>
          <p:cNvSpPr>
            <a:spLocks noGrp="1"/>
          </p:cNvSpPr>
          <p:nvPr>
            <p:ph idx="1"/>
          </p:nvPr>
        </p:nvSpPr>
        <p:spPr>
          <a:xfrm>
            <a:off x="6176" y="787659"/>
            <a:ext cx="3609786" cy="5456622"/>
          </a:xfrm>
        </p:spPr>
        <p:txBody>
          <a:bodyPr vert="horz" lIns="91440" tIns="45720" rIns="91440" bIns="45720" rtlCol="0" anchor="t">
            <a:normAutofit/>
          </a:bodyPr>
          <a:lstStyle/>
          <a:p>
            <a:r>
              <a:rPr lang="en-US" dirty="0"/>
              <a:t>Design problem given to senior design engineer</a:t>
            </a:r>
            <a:endParaRPr lang="en-US" dirty="0">
              <a:cs typeface="Calibri"/>
            </a:endParaRPr>
          </a:p>
          <a:p>
            <a:r>
              <a:rPr lang="en-US" dirty="0"/>
              <a:t>Finite Element Analysis (FEA) done my me</a:t>
            </a:r>
          </a:p>
          <a:p>
            <a:pPr lvl="1"/>
            <a:r>
              <a:rPr lang="en-US" dirty="0"/>
              <a:t>Design improved with iteration</a:t>
            </a:r>
          </a:p>
          <a:p>
            <a:r>
              <a:rPr lang="en-US" dirty="0">
                <a:solidFill>
                  <a:srgbClr val="92D050"/>
                </a:solidFill>
              </a:rPr>
              <a:t>No manufacturable design meets the mass target</a:t>
            </a:r>
          </a:p>
          <a:p>
            <a:r>
              <a:rPr lang="en-US" dirty="0"/>
              <a:t>Elapsed time: 2 days</a:t>
            </a:r>
          </a:p>
        </p:txBody>
      </p:sp>
      <p:sp>
        <p:nvSpPr>
          <p:cNvPr id="5" name="Slide Number Placeholder 4">
            <a:extLst>
              <a:ext uri="{FF2B5EF4-FFF2-40B4-BE49-F238E27FC236}">
                <a16:creationId xmlns:a16="http://schemas.microsoft.com/office/drawing/2014/main" id="{7A9D0EF8-231D-48F6-89E3-1F06864E3AB1}"/>
              </a:ext>
            </a:extLst>
          </p:cNvPr>
          <p:cNvSpPr>
            <a:spLocks noGrp="1"/>
          </p:cNvSpPr>
          <p:nvPr>
            <p:ph type="sldNum" sz="quarter" idx="12"/>
          </p:nvPr>
        </p:nvSpPr>
        <p:spPr/>
        <p:txBody>
          <a:bodyPr/>
          <a:lstStyle/>
          <a:p>
            <a:fld id="{B39F939F-3059-4957-A4D6-059C4120EFAC}" type="slidenum">
              <a:rPr lang="en-US" smtClean="0"/>
              <a:t>8</a:t>
            </a:fld>
            <a:endParaRPr lang="en-US"/>
          </a:p>
        </p:txBody>
      </p:sp>
      <p:graphicFrame>
        <p:nvGraphicFramePr>
          <p:cNvPr id="9" name="Table 5">
            <a:extLst>
              <a:ext uri="{FF2B5EF4-FFF2-40B4-BE49-F238E27FC236}">
                <a16:creationId xmlns:a16="http://schemas.microsoft.com/office/drawing/2014/main" id="{7D7CB5E2-5CC2-4CE7-A594-68F8D2939111}"/>
              </a:ext>
            </a:extLst>
          </p:cNvPr>
          <p:cNvGraphicFramePr>
            <a:graphicFrameLocks/>
          </p:cNvGraphicFramePr>
          <p:nvPr>
            <p:extLst>
              <p:ext uri="{D42A27DB-BD31-4B8C-83A1-F6EECF244321}">
                <p14:modId xmlns:p14="http://schemas.microsoft.com/office/powerpoint/2010/main" val="1334053127"/>
              </p:ext>
            </p:extLst>
          </p:nvPr>
        </p:nvGraphicFramePr>
        <p:xfrm>
          <a:off x="3615962" y="789489"/>
          <a:ext cx="8564690" cy="5761198"/>
        </p:xfrm>
        <a:graphic>
          <a:graphicData uri="http://schemas.openxmlformats.org/drawingml/2006/table">
            <a:tbl>
              <a:tblPr firstRow="1" bandRow="1">
                <a:tableStyleId>{073A0DAA-6AF3-43AB-8588-CEC1D06C72B9}</a:tableStyleId>
              </a:tblPr>
              <a:tblGrid>
                <a:gridCol w="1823499">
                  <a:extLst>
                    <a:ext uri="{9D8B030D-6E8A-4147-A177-3AD203B41FA5}">
                      <a16:colId xmlns:a16="http://schemas.microsoft.com/office/drawing/2014/main" val="1639302799"/>
                    </a:ext>
                  </a:extLst>
                </a:gridCol>
                <a:gridCol w="1602377">
                  <a:extLst>
                    <a:ext uri="{9D8B030D-6E8A-4147-A177-3AD203B41FA5}">
                      <a16:colId xmlns:a16="http://schemas.microsoft.com/office/drawing/2014/main" val="187618276"/>
                    </a:ext>
                  </a:extLst>
                </a:gridCol>
                <a:gridCol w="1712938">
                  <a:extLst>
                    <a:ext uri="{9D8B030D-6E8A-4147-A177-3AD203B41FA5}">
                      <a16:colId xmlns:a16="http://schemas.microsoft.com/office/drawing/2014/main" val="1062699632"/>
                    </a:ext>
                  </a:extLst>
                </a:gridCol>
                <a:gridCol w="1712938">
                  <a:extLst>
                    <a:ext uri="{9D8B030D-6E8A-4147-A177-3AD203B41FA5}">
                      <a16:colId xmlns:a16="http://schemas.microsoft.com/office/drawing/2014/main" val="237554061"/>
                    </a:ext>
                  </a:extLst>
                </a:gridCol>
                <a:gridCol w="1712938">
                  <a:extLst>
                    <a:ext uri="{9D8B030D-6E8A-4147-A177-3AD203B41FA5}">
                      <a16:colId xmlns:a16="http://schemas.microsoft.com/office/drawing/2014/main" val="3319076668"/>
                    </a:ext>
                  </a:extLst>
                </a:gridCol>
              </a:tblGrid>
              <a:tr h="705936">
                <a:tc>
                  <a:txBody>
                    <a:bodyPr/>
                    <a:lstStyle/>
                    <a:p>
                      <a:r>
                        <a:rPr lang="en-US" dirty="0"/>
                        <a:t>Human Designer </a:t>
                      </a:r>
                    </a:p>
                    <a:p>
                      <a:r>
                        <a:rPr lang="en-US" dirty="0"/>
                        <a:t>Iteration</a:t>
                      </a:r>
                    </a:p>
                  </a:txBody>
                  <a:tcPr/>
                </a:tc>
                <a:tc>
                  <a:txBody>
                    <a:bodyPr/>
                    <a:lstStyle/>
                    <a:p>
                      <a:pPr algn="ctr"/>
                      <a:r>
                        <a:rPr lang="en-US" dirty="0"/>
                        <a:t>1</a:t>
                      </a:r>
                    </a:p>
                  </a:txBody>
                  <a:tcPr anchor="ctr"/>
                </a:tc>
                <a:tc>
                  <a:txBody>
                    <a:bodyPr/>
                    <a:lstStyle/>
                    <a:p>
                      <a:pPr algn="ctr"/>
                      <a:r>
                        <a:rPr lang="en-US" dirty="0"/>
                        <a:t>2</a:t>
                      </a:r>
                    </a:p>
                  </a:txBody>
                  <a:tcPr anchor="ctr"/>
                </a:tc>
                <a:tc>
                  <a:txBody>
                    <a:bodyPr/>
                    <a:lstStyle/>
                    <a:p>
                      <a:pPr algn="ctr"/>
                      <a:r>
                        <a:rPr lang="en-US" dirty="0"/>
                        <a:t>3</a:t>
                      </a:r>
                    </a:p>
                  </a:txBody>
                  <a:tcPr anchor="ctr"/>
                </a:tc>
                <a:tc>
                  <a:txBody>
                    <a:bodyPr/>
                    <a:lstStyle/>
                    <a:p>
                      <a:pPr algn="ctr"/>
                      <a:r>
                        <a:rPr lang="en-US" dirty="0"/>
                        <a:t>4</a:t>
                      </a:r>
                    </a:p>
                  </a:txBody>
                  <a:tcPr anchor="ctr"/>
                </a:tc>
                <a:extLst>
                  <a:ext uri="{0D108BD9-81ED-4DB2-BD59-A6C34878D82A}">
                    <a16:rowId xmlns:a16="http://schemas.microsoft.com/office/drawing/2014/main" val="1623983637"/>
                  </a:ext>
                </a:extLst>
              </a:tr>
              <a:tr h="1920240">
                <a:tc>
                  <a:txBody>
                    <a:bodyPr/>
                    <a:lstStyle/>
                    <a:p>
                      <a:r>
                        <a:rPr lang="en-US" dirty="0"/>
                        <a:t>Design (Aluminum)</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970642163"/>
                  </a:ext>
                </a:extLst>
              </a:tr>
              <a:tr h="395609">
                <a:tc>
                  <a:txBody>
                    <a:bodyPr/>
                    <a:lstStyle/>
                    <a:p>
                      <a:r>
                        <a:rPr lang="en-US" dirty="0"/>
                        <a:t>Mass (kg)</a:t>
                      </a:r>
                    </a:p>
                  </a:txBody>
                  <a:tcPr/>
                </a:tc>
                <a:tc>
                  <a:txBody>
                    <a:bodyPr/>
                    <a:lstStyle/>
                    <a:p>
                      <a:pPr algn="ctr"/>
                      <a:r>
                        <a:rPr lang="en-US" dirty="0">
                          <a:solidFill>
                            <a:sysClr val="windowText" lastClr="000000"/>
                          </a:solidFill>
                        </a:rPr>
                        <a:t>0.59</a:t>
                      </a:r>
                    </a:p>
                  </a:txBody>
                  <a:tcPr>
                    <a:solidFill>
                      <a:schemeClr val="accent2"/>
                    </a:solidFill>
                  </a:tcPr>
                </a:tc>
                <a:tc>
                  <a:txBody>
                    <a:bodyPr/>
                    <a:lstStyle/>
                    <a:p>
                      <a:pPr algn="ctr"/>
                      <a:r>
                        <a:rPr lang="en-US" dirty="0">
                          <a:solidFill>
                            <a:sysClr val="windowText" lastClr="000000"/>
                          </a:solidFill>
                        </a:rPr>
                        <a:t>0.18</a:t>
                      </a:r>
                    </a:p>
                  </a:txBody>
                  <a:tcPr/>
                </a:tc>
                <a:tc>
                  <a:txBody>
                    <a:bodyPr/>
                    <a:lstStyle/>
                    <a:p>
                      <a:pPr marL="0" algn="ctr" defTabSz="914400" rtl="0" eaLnBrk="1" latinLnBrk="0" hangingPunct="1"/>
                      <a:r>
                        <a:rPr lang="en-US" sz="1800" kern="1200" dirty="0">
                          <a:solidFill>
                            <a:sysClr val="windowText" lastClr="000000"/>
                          </a:solidFill>
                        </a:rPr>
                        <a:t>0.27</a:t>
                      </a:r>
                      <a:endParaRPr lang="en-US" sz="1800" kern="1200" dirty="0">
                        <a:solidFill>
                          <a:sysClr val="windowText" lastClr="000000"/>
                        </a:solidFill>
                        <a:latin typeface="+mn-lt"/>
                        <a:ea typeface="+mn-ea"/>
                        <a:cs typeface="+mn-cs"/>
                      </a:endParaRPr>
                    </a:p>
                  </a:txBody>
                  <a:tcPr>
                    <a:solidFill>
                      <a:schemeClr val="accent2"/>
                    </a:solidFill>
                  </a:tcPr>
                </a:tc>
                <a:tc>
                  <a:txBody>
                    <a:bodyPr/>
                    <a:lstStyle/>
                    <a:p>
                      <a:pPr algn="ctr"/>
                      <a:r>
                        <a:rPr lang="en-US" dirty="0">
                          <a:solidFill>
                            <a:sysClr val="windowText" lastClr="000000"/>
                          </a:solidFill>
                        </a:rPr>
                        <a:t>0.18</a:t>
                      </a:r>
                    </a:p>
                  </a:txBody>
                  <a:tcPr/>
                </a:tc>
                <a:extLst>
                  <a:ext uri="{0D108BD9-81ED-4DB2-BD59-A6C34878D82A}">
                    <a16:rowId xmlns:a16="http://schemas.microsoft.com/office/drawing/2014/main" val="3616778389"/>
                  </a:ext>
                </a:extLst>
              </a:tr>
              <a:tr h="395609">
                <a:tc>
                  <a:txBody>
                    <a:bodyPr/>
                    <a:lstStyle/>
                    <a:p>
                      <a:r>
                        <a:rPr lang="en-US" dirty="0"/>
                        <a:t>1</a:t>
                      </a:r>
                      <a:r>
                        <a:rPr lang="en-US" baseline="30000" dirty="0"/>
                        <a:t>st</a:t>
                      </a:r>
                      <a:r>
                        <a:rPr lang="en-US" dirty="0"/>
                        <a:t> Mode (Hz)</a:t>
                      </a:r>
                    </a:p>
                  </a:txBody>
                  <a:tcPr/>
                </a:tc>
                <a:tc>
                  <a:txBody>
                    <a:bodyPr/>
                    <a:lstStyle/>
                    <a:p>
                      <a:pPr algn="ctr"/>
                      <a:r>
                        <a:rPr lang="en-US" dirty="0">
                          <a:solidFill>
                            <a:sysClr val="windowText" lastClr="000000"/>
                          </a:solidFill>
                        </a:rPr>
                        <a:t>137</a:t>
                      </a:r>
                    </a:p>
                  </a:txBody>
                  <a:tcPr/>
                </a:tc>
                <a:tc>
                  <a:txBody>
                    <a:bodyPr/>
                    <a:lstStyle/>
                    <a:p>
                      <a:pPr algn="ctr"/>
                      <a:r>
                        <a:rPr lang="en-US" sz="1800" kern="1200" dirty="0">
                          <a:solidFill>
                            <a:sysClr val="windowText" lastClr="000000"/>
                          </a:solidFill>
                        </a:rPr>
                        <a:t>37</a:t>
                      </a:r>
                      <a:endParaRPr lang="en-US" sz="1800" kern="1200" dirty="0">
                        <a:solidFill>
                          <a:sysClr val="windowText" lastClr="000000"/>
                        </a:solidFill>
                        <a:latin typeface="+mn-lt"/>
                        <a:ea typeface="+mn-ea"/>
                        <a:cs typeface="+mn-cs"/>
                      </a:endParaRPr>
                    </a:p>
                  </a:txBody>
                  <a:tcPr>
                    <a:solidFill>
                      <a:schemeClr val="accent2"/>
                    </a:solidFill>
                  </a:tcPr>
                </a:tc>
                <a:tc>
                  <a:txBody>
                    <a:bodyPr/>
                    <a:lstStyle/>
                    <a:p>
                      <a:pPr marL="0" algn="ctr" defTabSz="914400" rtl="0" eaLnBrk="1" latinLnBrk="0" hangingPunct="1"/>
                      <a:r>
                        <a:rPr lang="en-US" sz="1800" kern="1200" dirty="0">
                          <a:solidFill>
                            <a:sysClr val="windowText" lastClr="000000"/>
                          </a:solidFill>
                        </a:rPr>
                        <a:t>65</a:t>
                      </a:r>
                      <a:endParaRPr lang="en-US" sz="1800" kern="1200" dirty="0">
                        <a:solidFill>
                          <a:sysClr val="windowText" lastClr="000000"/>
                        </a:solidFill>
                        <a:latin typeface="+mn-lt"/>
                        <a:ea typeface="+mn-ea"/>
                        <a:cs typeface="+mn-cs"/>
                      </a:endParaRPr>
                    </a:p>
                  </a:txBody>
                  <a:tcPr>
                    <a:solidFill>
                      <a:schemeClr val="accent2"/>
                    </a:solidFill>
                  </a:tcPr>
                </a:tc>
                <a:tc>
                  <a:txBody>
                    <a:bodyPr/>
                    <a:lstStyle/>
                    <a:p>
                      <a:pPr algn="ctr"/>
                      <a:r>
                        <a:rPr lang="en-US" dirty="0">
                          <a:solidFill>
                            <a:sysClr val="windowText" lastClr="000000"/>
                          </a:solidFill>
                        </a:rPr>
                        <a:t>108</a:t>
                      </a:r>
                    </a:p>
                  </a:txBody>
                  <a:tcPr/>
                </a:tc>
                <a:extLst>
                  <a:ext uri="{0D108BD9-81ED-4DB2-BD59-A6C34878D82A}">
                    <a16:rowId xmlns:a16="http://schemas.microsoft.com/office/drawing/2014/main" val="8537600"/>
                  </a:ext>
                </a:extLst>
              </a:tr>
              <a:tr h="692315">
                <a:tc>
                  <a:txBody>
                    <a:bodyPr/>
                    <a:lstStyle/>
                    <a:p>
                      <a:r>
                        <a:rPr lang="en-US" dirty="0"/>
                        <a:t>Stiffness/mass (Hz/kg)</a:t>
                      </a:r>
                    </a:p>
                  </a:txBody>
                  <a:tcPr/>
                </a:tc>
                <a:tc>
                  <a:txBody>
                    <a:bodyPr/>
                    <a:lstStyle/>
                    <a:p>
                      <a:pPr algn="ctr"/>
                      <a:r>
                        <a:rPr lang="en-US" dirty="0">
                          <a:solidFill>
                            <a:sysClr val="windowText" lastClr="000000"/>
                          </a:solidFill>
                        </a:rPr>
                        <a:t>232</a:t>
                      </a:r>
                    </a:p>
                  </a:txBody>
                  <a:tcPr/>
                </a:tc>
                <a:tc>
                  <a:txBody>
                    <a:bodyPr/>
                    <a:lstStyle/>
                    <a:p>
                      <a:pPr algn="ctr"/>
                      <a:r>
                        <a:rPr lang="en-US" dirty="0">
                          <a:solidFill>
                            <a:sysClr val="windowText" lastClr="000000"/>
                          </a:solidFill>
                        </a:rPr>
                        <a:t>205</a:t>
                      </a:r>
                    </a:p>
                  </a:txBody>
                  <a:tcPr/>
                </a:tc>
                <a:tc>
                  <a:txBody>
                    <a:bodyPr/>
                    <a:lstStyle/>
                    <a:p>
                      <a:pPr algn="ctr"/>
                      <a:r>
                        <a:rPr lang="en-US" dirty="0">
                          <a:solidFill>
                            <a:sysClr val="windowText" lastClr="000000"/>
                          </a:solidFill>
                        </a:rPr>
                        <a:t>240</a:t>
                      </a:r>
                    </a:p>
                  </a:txBody>
                  <a:tcPr/>
                </a:tc>
                <a:tc>
                  <a:txBody>
                    <a:bodyPr/>
                    <a:lstStyle/>
                    <a:p>
                      <a:pPr algn="ctr"/>
                      <a:r>
                        <a:rPr lang="en-US" dirty="0">
                          <a:solidFill>
                            <a:sysClr val="windowText" lastClr="000000"/>
                          </a:solidFill>
                        </a:rPr>
                        <a:t>600</a:t>
                      </a:r>
                    </a:p>
                  </a:txBody>
                  <a:tcPr/>
                </a:tc>
                <a:extLst>
                  <a:ext uri="{0D108BD9-81ED-4DB2-BD59-A6C34878D82A}">
                    <a16:rowId xmlns:a16="http://schemas.microsoft.com/office/drawing/2014/main" val="1295930388"/>
                  </a:ext>
                </a:extLst>
              </a:tr>
              <a:tr h="365760">
                <a:tc>
                  <a:txBody>
                    <a:bodyPr/>
                    <a:lstStyle/>
                    <a:p>
                      <a:r>
                        <a:rPr lang="en-US" dirty="0"/>
                        <a:t>Max Stress (MPa)</a:t>
                      </a:r>
                    </a:p>
                  </a:txBody>
                  <a:tcPr/>
                </a:tc>
                <a:tc>
                  <a:txBody>
                    <a:bodyPr/>
                    <a:lstStyle/>
                    <a:p>
                      <a:pPr algn="ctr"/>
                      <a:r>
                        <a:rPr lang="en-US" dirty="0">
                          <a:solidFill>
                            <a:sysClr val="windowText" lastClr="000000"/>
                          </a:solidFill>
                        </a:rPr>
                        <a:t>26.3</a:t>
                      </a:r>
                    </a:p>
                  </a:txBody>
                  <a:tcPr/>
                </a:tc>
                <a:tc>
                  <a:txBody>
                    <a:bodyPr/>
                    <a:lstStyle/>
                    <a:p>
                      <a:pPr algn="ctr"/>
                      <a:r>
                        <a:rPr lang="en-US" dirty="0">
                          <a:solidFill>
                            <a:sysClr val="windowText" lastClr="000000"/>
                          </a:solidFill>
                        </a:rPr>
                        <a:t>189</a:t>
                      </a:r>
                    </a:p>
                  </a:txBody>
                  <a:tcPr/>
                </a:tc>
                <a:tc>
                  <a:txBody>
                    <a:bodyPr/>
                    <a:lstStyle/>
                    <a:p>
                      <a:pPr algn="ctr"/>
                      <a:r>
                        <a:rPr lang="en-US" dirty="0">
                          <a:solidFill>
                            <a:sysClr val="windowText" lastClr="000000"/>
                          </a:solidFill>
                        </a:rPr>
                        <a:t>103</a:t>
                      </a:r>
                    </a:p>
                  </a:txBody>
                  <a:tcPr/>
                </a:tc>
                <a:tc>
                  <a:txBody>
                    <a:bodyPr/>
                    <a:lstStyle/>
                    <a:p>
                      <a:pPr algn="ctr"/>
                      <a:r>
                        <a:rPr lang="en-US" dirty="0">
                          <a:solidFill>
                            <a:sysClr val="windowText" lastClr="000000"/>
                          </a:solidFill>
                        </a:rPr>
                        <a:t>60.7</a:t>
                      </a:r>
                    </a:p>
                  </a:txBody>
                  <a:tcPr/>
                </a:tc>
                <a:extLst>
                  <a:ext uri="{0D108BD9-81ED-4DB2-BD59-A6C34878D82A}">
                    <a16:rowId xmlns:a16="http://schemas.microsoft.com/office/drawing/2014/main" val="340715287"/>
                  </a:ext>
                </a:extLst>
              </a:tr>
              <a:tr h="1285729">
                <a:tc>
                  <a:txBody>
                    <a:bodyPr/>
                    <a:lstStyle/>
                    <a:p>
                      <a:r>
                        <a:rPr lang="en-US" dirty="0"/>
                        <a:t>Manufacturing</a:t>
                      </a:r>
                    </a:p>
                  </a:txBody>
                  <a:tcPr/>
                </a:tc>
                <a:tc>
                  <a:txBody>
                    <a:bodyPr/>
                    <a:lstStyle/>
                    <a:p>
                      <a:pPr algn="ctr"/>
                      <a:r>
                        <a:rPr lang="en-US" dirty="0">
                          <a:solidFill>
                            <a:sysClr val="windowText" lastClr="000000"/>
                          </a:solidFill>
                        </a:rPr>
                        <a:t>CNC</a:t>
                      </a:r>
                    </a:p>
                  </a:txBody>
                  <a:tcPr/>
                </a:tc>
                <a:tc>
                  <a:txBody>
                    <a:bodyPr/>
                    <a:lstStyle/>
                    <a:p>
                      <a:pPr algn="ctr"/>
                      <a:r>
                        <a:rPr lang="en-US" sz="1800" kern="1200" dirty="0">
                          <a:solidFill>
                            <a:sysClr val="windowText" lastClr="000000"/>
                          </a:solidFill>
                        </a:rPr>
                        <a:t>CNC</a:t>
                      </a:r>
                    </a:p>
                    <a:p>
                      <a:pPr algn="ctr"/>
                      <a:r>
                        <a:rPr lang="en-US" sz="1800" kern="1200" dirty="0">
                          <a:solidFill>
                            <a:sysClr val="windowText" lastClr="000000"/>
                          </a:solidFill>
                        </a:rPr>
                        <a:t>Difficult to machine hog-outs – no quote</a:t>
                      </a:r>
                      <a:endParaRPr lang="en-US" sz="1800" kern="1200" dirty="0">
                        <a:solidFill>
                          <a:sysClr val="windowText" lastClr="000000"/>
                        </a:solidFill>
                        <a:latin typeface="+mn-lt"/>
                        <a:ea typeface="+mn-ea"/>
                        <a:cs typeface="+mn-cs"/>
                      </a:endParaRPr>
                    </a:p>
                  </a:txBody>
                  <a:tcPr>
                    <a:solidFill>
                      <a:schemeClr val="accent2"/>
                    </a:solidFill>
                  </a:tcPr>
                </a:tc>
                <a:tc>
                  <a:txBody>
                    <a:bodyPr/>
                    <a:lstStyle/>
                    <a:p>
                      <a:pPr algn="ctr"/>
                      <a:r>
                        <a:rPr lang="en-US" dirty="0">
                          <a:solidFill>
                            <a:sysClr val="windowText" lastClr="000000"/>
                          </a:solidFill>
                        </a:rPr>
                        <a:t>CNC</a:t>
                      </a:r>
                    </a:p>
                    <a:p>
                      <a:pPr algn="ctr"/>
                      <a:r>
                        <a:rPr lang="en-US" dirty="0">
                          <a:solidFill>
                            <a:sysClr val="windowText" lastClr="000000"/>
                          </a:solidFill>
                        </a:rPr>
                        <a:t>Difficult to machine hog-outs </a:t>
                      </a:r>
                      <a:r>
                        <a:rPr lang="en-US" sz="1800" kern="1200" dirty="0">
                          <a:solidFill>
                            <a:sysClr val="windowText" lastClr="000000"/>
                          </a:solidFill>
                        </a:rPr>
                        <a:t>– no quote </a:t>
                      </a:r>
                      <a:endParaRPr lang="en-US" dirty="0">
                        <a:solidFill>
                          <a:sysClr val="windowText" lastClr="000000"/>
                        </a:solidFill>
                      </a:endParaRPr>
                    </a:p>
                  </a:txBody>
                  <a:tcPr>
                    <a:solidFill>
                      <a:schemeClr val="accent2"/>
                    </a:solidFill>
                  </a:tcPr>
                </a:tc>
                <a:tc>
                  <a:txBody>
                    <a:bodyPr/>
                    <a:lstStyle/>
                    <a:p>
                      <a:pPr marL="0" algn="ctr" defTabSz="914400" rtl="0" eaLnBrk="1" latinLnBrk="0" hangingPunct="1"/>
                      <a:r>
                        <a:rPr lang="en-US" sz="1800" kern="1200" dirty="0">
                          <a:solidFill>
                            <a:sysClr val="windowText" lastClr="000000"/>
                          </a:solidFill>
                        </a:rPr>
                        <a:t>Not machinable/ printable– no quote</a:t>
                      </a:r>
                      <a:endParaRPr lang="en-US" sz="1800" kern="1200" dirty="0">
                        <a:solidFill>
                          <a:sysClr val="windowText" lastClr="000000"/>
                        </a:solidFill>
                        <a:latin typeface="+mn-lt"/>
                        <a:ea typeface="+mn-ea"/>
                        <a:cs typeface="+mn-cs"/>
                      </a:endParaRPr>
                    </a:p>
                  </a:txBody>
                  <a:tcPr>
                    <a:solidFill>
                      <a:schemeClr val="accent2"/>
                    </a:solidFill>
                  </a:tcPr>
                </a:tc>
                <a:extLst>
                  <a:ext uri="{0D108BD9-81ED-4DB2-BD59-A6C34878D82A}">
                    <a16:rowId xmlns:a16="http://schemas.microsoft.com/office/drawing/2014/main" val="3589774588"/>
                  </a:ext>
                </a:extLst>
              </a:tr>
            </a:tbl>
          </a:graphicData>
        </a:graphic>
      </p:graphicFrame>
      <p:pic>
        <p:nvPicPr>
          <p:cNvPr id="11" name="Picture 10">
            <a:extLst>
              <a:ext uri="{FF2B5EF4-FFF2-40B4-BE49-F238E27FC236}">
                <a16:creationId xmlns:a16="http://schemas.microsoft.com/office/drawing/2014/main" id="{AF5C9814-FE2E-4C74-A9E0-B339FC33DF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55031" y="1501775"/>
            <a:ext cx="1552940" cy="1828800"/>
          </a:xfrm>
          <a:prstGeom prst="rect">
            <a:avLst/>
          </a:prstGeom>
        </p:spPr>
      </p:pic>
      <p:pic>
        <p:nvPicPr>
          <p:cNvPr id="13" name="Picture 12">
            <a:extLst>
              <a:ext uri="{FF2B5EF4-FFF2-40B4-BE49-F238E27FC236}">
                <a16:creationId xmlns:a16="http://schemas.microsoft.com/office/drawing/2014/main" id="{CBF08E21-1607-4CB0-A419-947E9BDD65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06874" y="1501775"/>
            <a:ext cx="1575780" cy="1828800"/>
          </a:xfrm>
          <a:prstGeom prst="rect">
            <a:avLst/>
          </a:prstGeom>
        </p:spPr>
      </p:pic>
      <p:pic>
        <p:nvPicPr>
          <p:cNvPr id="15" name="Picture 14">
            <a:extLst>
              <a:ext uri="{FF2B5EF4-FFF2-40B4-BE49-F238E27FC236}">
                <a16:creationId xmlns:a16="http://schemas.microsoft.com/office/drawing/2014/main" id="{B6CBC565-EE49-4C05-9B47-724FA3E0DF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30324" y="1501775"/>
            <a:ext cx="1541740" cy="1828800"/>
          </a:xfrm>
          <a:prstGeom prst="rect">
            <a:avLst/>
          </a:prstGeom>
        </p:spPr>
      </p:pic>
      <p:pic>
        <p:nvPicPr>
          <p:cNvPr id="16" name="Picture 15">
            <a:extLst>
              <a:ext uri="{FF2B5EF4-FFF2-40B4-BE49-F238E27FC236}">
                <a16:creationId xmlns:a16="http://schemas.microsoft.com/office/drawing/2014/main" id="{1B357EFB-D544-4E05-9D23-573272D7A7C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37082" y="1501775"/>
            <a:ext cx="1550940" cy="1828800"/>
          </a:xfrm>
          <a:prstGeom prst="rect">
            <a:avLst/>
          </a:prstGeom>
        </p:spPr>
      </p:pic>
    </p:spTree>
    <p:extLst>
      <p:ext uri="{BB962C8B-B14F-4D97-AF65-F5344CB8AC3E}">
        <p14:creationId xmlns:p14="http://schemas.microsoft.com/office/powerpoint/2010/main" val="119927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5">
            <a:extLst>
              <a:ext uri="{FF2B5EF4-FFF2-40B4-BE49-F238E27FC236}">
                <a16:creationId xmlns:a16="http://schemas.microsoft.com/office/drawing/2014/main" id="{091B15D1-124F-478F-AEB2-5812D5BB6AB2}"/>
              </a:ext>
            </a:extLst>
          </p:cNvPr>
          <p:cNvGraphicFramePr>
            <a:graphicFrameLocks/>
          </p:cNvGraphicFramePr>
          <p:nvPr/>
        </p:nvGraphicFramePr>
        <p:xfrm>
          <a:off x="5209309" y="1142163"/>
          <a:ext cx="6871856" cy="5346505"/>
        </p:xfrm>
        <a:graphic>
          <a:graphicData uri="http://schemas.openxmlformats.org/drawingml/2006/table">
            <a:tbl>
              <a:tblPr firstRow="1" bandRow="1">
                <a:tableStyleId>{5C22544A-7EE6-4342-B048-85BDC9FD1C3A}</a:tableStyleId>
              </a:tblPr>
              <a:tblGrid>
                <a:gridCol w="1799807">
                  <a:extLst>
                    <a:ext uri="{9D8B030D-6E8A-4147-A177-3AD203B41FA5}">
                      <a16:colId xmlns:a16="http://schemas.microsoft.com/office/drawing/2014/main" val="1639302799"/>
                    </a:ext>
                  </a:extLst>
                </a:gridCol>
                <a:gridCol w="1690683">
                  <a:extLst>
                    <a:ext uri="{9D8B030D-6E8A-4147-A177-3AD203B41FA5}">
                      <a16:colId xmlns:a16="http://schemas.microsoft.com/office/drawing/2014/main" val="237554061"/>
                    </a:ext>
                  </a:extLst>
                </a:gridCol>
                <a:gridCol w="1690683">
                  <a:extLst>
                    <a:ext uri="{9D8B030D-6E8A-4147-A177-3AD203B41FA5}">
                      <a16:colId xmlns:a16="http://schemas.microsoft.com/office/drawing/2014/main" val="121837305"/>
                    </a:ext>
                  </a:extLst>
                </a:gridCol>
                <a:gridCol w="1690683">
                  <a:extLst>
                    <a:ext uri="{9D8B030D-6E8A-4147-A177-3AD203B41FA5}">
                      <a16:colId xmlns:a16="http://schemas.microsoft.com/office/drawing/2014/main" val="555179317"/>
                    </a:ext>
                  </a:extLst>
                </a:gridCol>
              </a:tblGrid>
              <a:tr h="455637">
                <a:tc>
                  <a:txBody>
                    <a:bodyPr/>
                    <a:lstStyle/>
                    <a:p>
                      <a:r>
                        <a:rPr lang="en-US" dirty="0"/>
                        <a:t>Designer</a:t>
                      </a:r>
                    </a:p>
                  </a:txBody>
                  <a:tcPr/>
                </a:tc>
                <a:tc>
                  <a:txBody>
                    <a:bodyPr/>
                    <a:lstStyle/>
                    <a:p>
                      <a:pPr algn="ctr"/>
                      <a:r>
                        <a:rPr lang="en-US" dirty="0"/>
                        <a:t>Expert Humans (2X)</a:t>
                      </a:r>
                    </a:p>
                  </a:txBody>
                  <a:tcPr/>
                </a:tc>
                <a:tc>
                  <a:txBody>
                    <a:bodyPr/>
                    <a:lstStyle/>
                    <a:p>
                      <a:pPr algn="ctr"/>
                      <a:r>
                        <a:rPr lang="en-US" dirty="0"/>
                        <a:t>AI</a:t>
                      </a:r>
                    </a:p>
                    <a:p>
                      <a:pPr algn="ctr"/>
                      <a:r>
                        <a:rPr lang="en-US" dirty="0"/>
                        <a:t>CNC</a:t>
                      </a:r>
                    </a:p>
                  </a:txBody>
                  <a:tcPr/>
                </a:tc>
                <a:tc>
                  <a:txBody>
                    <a:bodyPr/>
                    <a:lstStyle/>
                    <a:p>
                      <a:pPr algn="ctr"/>
                      <a:r>
                        <a:rPr lang="en-US" dirty="0"/>
                        <a:t>AI</a:t>
                      </a:r>
                    </a:p>
                    <a:p>
                      <a:pPr algn="ctr"/>
                      <a:r>
                        <a:rPr lang="en-US" dirty="0"/>
                        <a:t>AM</a:t>
                      </a:r>
                    </a:p>
                  </a:txBody>
                  <a:tcPr/>
                </a:tc>
                <a:extLst>
                  <a:ext uri="{0D108BD9-81ED-4DB2-BD59-A6C34878D82A}">
                    <a16:rowId xmlns:a16="http://schemas.microsoft.com/office/drawing/2014/main" val="1623983637"/>
                  </a:ext>
                </a:extLst>
              </a:tr>
              <a:tr h="1767058">
                <a:tc>
                  <a:txBody>
                    <a:bodyPr/>
                    <a:lstStyle/>
                    <a:p>
                      <a:r>
                        <a:rPr lang="en-US" dirty="0"/>
                        <a:t>Design</a:t>
                      </a:r>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extLst>
                  <a:ext uri="{0D108BD9-81ED-4DB2-BD59-A6C34878D82A}">
                    <a16:rowId xmlns:a16="http://schemas.microsoft.com/office/drawing/2014/main" val="3970642163"/>
                  </a:ext>
                </a:extLst>
              </a:tr>
              <a:tr h="349857">
                <a:tc>
                  <a:txBody>
                    <a:bodyPr/>
                    <a:lstStyle/>
                    <a:p>
                      <a:r>
                        <a:rPr lang="en-US" dirty="0"/>
                        <a:t>Design time</a:t>
                      </a:r>
                    </a:p>
                  </a:txBody>
                  <a:tcPr/>
                </a:tc>
                <a:tc>
                  <a:txBody>
                    <a:bodyPr/>
                    <a:lstStyle/>
                    <a:p>
                      <a:pPr algn="ctr"/>
                      <a:r>
                        <a:rPr lang="en-US" dirty="0"/>
                        <a:t>2 days</a:t>
                      </a:r>
                    </a:p>
                  </a:txBody>
                  <a:tcPr/>
                </a:tc>
                <a:tc>
                  <a:txBody>
                    <a:bodyPr/>
                    <a:lstStyle/>
                    <a:p>
                      <a:pPr algn="ctr"/>
                      <a:r>
                        <a:rPr lang="en-US" dirty="0"/>
                        <a:t>1 hour</a:t>
                      </a:r>
                    </a:p>
                  </a:txBody>
                  <a:tcPr>
                    <a:solidFill>
                      <a:srgbClr val="92D050"/>
                    </a:solidFill>
                  </a:tcPr>
                </a:tc>
                <a:tc>
                  <a:txBody>
                    <a:bodyPr/>
                    <a:lstStyle/>
                    <a:p>
                      <a:pPr algn="ctr"/>
                      <a:r>
                        <a:rPr lang="en-US" dirty="0"/>
                        <a:t>1 hour</a:t>
                      </a:r>
                    </a:p>
                  </a:txBody>
                  <a:tcPr>
                    <a:solidFill>
                      <a:srgbClr val="92D050"/>
                    </a:solidFill>
                  </a:tcPr>
                </a:tc>
                <a:extLst>
                  <a:ext uri="{0D108BD9-81ED-4DB2-BD59-A6C34878D82A}">
                    <a16:rowId xmlns:a16="http://schemas.microsoft.com/office/drawing/2014/main" val="2690535788"/>
                  </a:ext>
                </a:extLst>
              </a:tr>
              <a:tr h="349857">
                <a:tc>
                  <a:txBody>
                    <a:bodyPr/>
                    <a:lstStyle/>
                    <a:p>
                      <a:r>
                        <a:rPr lang="en-US" dirty="0"/>
                        <a:t>Design iterations</a:t>
                      </a:r>
                    </a:p>
                  </a:txBody>
                  <a:tcPr/>
                </a:tc>
                <a:tc>
                  <a:txBody>
                    <a:bodyPr/>
                    <a:lstStyle/>
                    <a:p>
                      <a:pPr algn="ctr"/>
                      <a:r>
                        <a:rPr lang="en-US" dirty="0"/>
                        <a:t>4</a:t>
                      </a:r>
                    </a:p>
                  </a:txBody>
                  <a:tcPr/>
                </a:tc>
                <a:tc>
                  <a:txBody>
                    <a:bodyPr/>
                    <a:lstStyle/>
                    <a:p>
                      <a:pPr algn="ctr"/>
                      <a:r>
                        <a:rPr lang="en-US" dirty="0"/>
                        <a:t>31</a:t>
                      </a:r>
                    </a:p>
                  </a:txBody>
                  <a:tcPr>
                    <a:solidFill>
                      <a:srgbClr val="92D050"/>
                    </a:solidFill>
                  </a:tcPr>
                </a:tc>
                <a:tc>
                  <a:txBody>
                    <a:bodyPr/>
                    <a:lstStyle/>
                    <a:p>
                      <a:pPr algn="ctr"/>
                      <a:r>
                        <a:rPr lang="en-US" dirty="0"/>
                        <a:t>31</a:t>
                      </a:r>
                    </a:p>
                  </a:txBody>
                  <a:tcPr>
                    <a:solidFill>
                      <a:srgbClr val="92D050"/>
                    </a:solidFill>
                  </a:tcPr>
                </a:tc>
                <a:extLst>
                  <a:ext uri="{0D108BD9-81ED-4DB2-BD59-A6C34878D82A}">
                    <a16:rowId xmlns:a16="http://schemas.microsoft.com/office/drawing/2014/main" val="4221828887"/>
                  </a:ext>
                </a:extLst>
              </a:tr>
              <a:tr h="349857">
                <a:tc>
                  <a:txBody>
                    <a:bodyPr/>
                    <a:lstStyle/>
                    <a:p>
                      <a:r>
                        <a:rPr lang="en-US" dirty="0"/>
                        <a:t>Mass (kg)</a:t>
                      </a:r>
                    </a:p>
                  </a:txBody>
                  <a:tcPr/>
                </a:tc>
                <a:tc>
                  <a:txBody>
                    <a:bodyPr/>
                    <a:lstStyle/>
                    <a:p>
                      <a:pPr algn="ctr"/>
                      <a:r>
                        <a:rPr lang="en-US"/>
                        <a:t>0.27</a:t>
                      </a:r>
                    </a:p>
                  </a:txBody>
                  <a:tcPr/>
                </a:tc>
                <a:tc>
                  <a:txBody>
                    <a:bodyPr/>
                    <a:lstStyle/>
                    <a:p>
                      <a:pPr algn="ctr"/>
                      <a:r>
                        <a:rPr lang="en-US" dirty="0"/>
                        <a:t>0.2</a:t>
                      </a:r>
                    </a:p>
                  </a:txBody>
                  <a:tcPr>
                    <a:solidFill>
                      <a:srgbClr val="92D050"/>
                    </a:solidFill>
                  </a:tcPr>
                </a:tc>
                <a:tc>
                  <a:txBody>
                    <a:bodyPr/>
                    <a:lstStyle/>
                    <a:p>
                      <a:pPr algn="ctr"/>
                      <a:r>
                        <a:rPr lang="en-US" dirty="0"/>
                        <a:t>0.2</a:t>
                      </a:r>
                    </a:p>
                  </a:txBody>
                  <a:tcPr>
                    <a:solidFill>
                      <a:srgbClr val="92D050"/>
                    </a:solidFill>
                  </a:tcPr>
                </a:tc>
                <a:extLst>
                  <a:ext uri="{0D108BD9-81ED-4DB2-BD59-A6C34878D82A}">
                    <a16:rowId xmlns:a16="http://schemas.microsoft.com/office/drawing/2014/main" val="3616778389"/>
                  </a:ext>
                </a:extLst>
              </a:tr>
              <a:tr h="357808">
                <a:tc>
                  <a:txBody>
                    <a:bodyPr/>
                    <a:lstStyle/>
                    <a:p>
                      <a:r>
                        <a:rPr lang="en-US"/>
                        <a:t>1</a:t>
                      </a:r>
                      <a:r>
                        <a:rPr lang="en-US" baseline="30000"/>
                        <a:t>st</a:t>
                      </a:r>
                      <a:r>
                        <a:rPr lang="en-US"/>
                        <a:t> Mode (Hz)</a:t>
                      </a:r>
                    </a:p>
                  </a:txBody>
                  <a:tcPr/>
                </a:tc>
                <a:tc>
                  <a:txBody>
                    <a:bodyPr/>
                    <a:lstStyle/>
                    <a:p>
                      <a:pPr algn="ctr"/>
                      <a:r>
                        <a:rPr lang="en-US" dirty="0"/>
                        <a:t>65</a:t>
                      </a:r>
                    </a:p>
                  </a:txBody>
                  <a:tcPr/>
                </a:tc>
                <a:tc>
                  <a:txBody>
                    <a:bodyPr/>
                    <a:lstStyle/>
                    <a:p>
                      <a:pPr algn="ctr"/>
                      <a:r>
                        <a:rPr lang="en-US" dirty="0"/>
                        <a:t>147</a:t>
                      </a:r>
                    </a:p>
                  </a:txBody>
                  <a:tcPr>
                    <a:solidFill>
                      <a:srgbClr val="92D050"/>
                    </a:solidFill>
                  </a:tcPr>
                </a:tc>
                <a:tc>
                  <a:txBody>
                    <a:bodyPr/>
                    <a:lstStyle/>
                    <a:p>
                      <a:pPr algn="ctr"/>
                      <a:r>
                        <a:rPr lang="en-US" dirty="0"/>
                        <a:t>177</a:t>
                      </a:r>
                    </a:p>
                  </a:txBody>
                  <a:tcPr>
                    <a:solidFill>
                      <a:srgbClr val="92D050"/>
                    </a:solidFill>
                  </a:tcPr>
                </a:tc>
                <a:extLst>
                  <a:ext uri="{0D108BD9-81ED-4DB2-BD59-A6C34878D82A}">
                    <a16:rowId xmlns:a16="http://schemas.microsoft.com/office/drawing/2014/main" val="8537600"/>
                  </a:ext>
                </a:extLst>
              </a:tr>
              <a:tr h="329813">
                <a:tc>
                  <a:txBody>
                    <a:bodyPr/>
                    <a:lstStyle/>
                    <a:p>
                      <a:r>
                        <a:rPr lang="en-US" dirty="0"/>
                        <a:t>Max Stress (MPa)</a:t>
                      </a:r>
                    </a:p>
                  </a:txBody>
                  <a:tcPr/>
                </a:tc>
                <a:tc>
                  <a:txBody>
                    <a:bodyPr/>
                    <a:lstStyle/>
                    <a:p>
                      <a:pPr algn="ctr"/>
                      <a:r>
                        <a:rPr lang="en-US" dirty="0"/>
                        <a:t>103</a:t>
                      </a:r>
                    </a:p>
                  </a:txBody>
                  <a:tcPr/>
                </a:tc>
                <a:tc>
                  <a:txBody>
                    <a:bodyPr/>
                    <a:lstStyle/>
                    <a:p>
                      <a:pPr algn="ctr"/>
                      <a:r>
                        <a:rPr lang="en-US" dirty="0"/>
                        <a:t>14.8</a:t>
                      </a:r>
                    </a:p>
                  </a:txBody>
                  <a:tcPr>
                    <a:solidFill>
                      <a:srgbClr val="92D050"/>
                    </a:solidFill>
                  </a:tcPr>
                </a:tc>
                <a:tc>
                  <a:txBody>
                    <a:bodyPr/>
                    <a:lstStyle/>
                    <a:p>
                      <a:pPr algn="ctr"/>
                      <a:r>
                        <a:rPr lang="en-US" dirty="0"/>
                        <a:t>11.2</a:t>
                      </a:r>
                    </a:p>
                  </a:txBody>
                  <a:tcPr>
                    <a:solidFill>
                      <a:srgbClr val="92D050"/>
                    </a:solidFill>
                  </a:tcPr>
                </a:tc>
                <a:extLst>
                  <a:ext uri="{0D108BD9-81ED-4DB2-BD59-A6C34878D82A}">
                    <a16:rowId xmlns:a16="http://schemas.microsoft.com/office/drawing/2014/main" val="340715287"/>
                  </a:ext>
                </a:extLst>
              </a:tr>
              <a:tr h="1110567">
                <a:tc>
                  <a:txBody>
                    <a:bodyPr/>
                    <a:lstStyle/>
                    <a:p>
                      <a:r>
                        <a:rPr lang="en-US" dirty="0"/>
                        <a:t>Manufacturing</a:t>
                      </a:r>
                    </a:p>
                  </a:txBody>
                  <a:tcPr/>
                </a:tc>
                <a:tc>
                  <a:txBody>
                    <a:bodyPr/>
                    <a:lstStyle/>
                    <a:p>
                      <a:pPr algn="ctr"/>
                      <a:r>
                        <a:rPr lang="en-US" dirty="0"/>
                        <a:t>CNC - Difficult to machine (no quotes)</a:t>
                      </a:r>
                    </a:p>
                  </a:txBody>
                  <a:tcPr/>
                </a:tc>
                <a:tc>
                  <a:txBody>
                    <a:bodyPr/>
                    <a:lstStyle/>
                    <a:p>
                      <a:pPr algn="ctr"/>
                      <a:r>
                        <a:rPr lang="en-US" dirty="0"/>
                        <a:t>Automated CNC</a:t>
                      </a:r>
                    </a:p>
                    <a:p>
                      <a:pPr algn="ctr"/>
                      <a:r>
                        <a:rPr lang="en-US" dirty="0"/>
                        <a:t>$1000</a:t>
                      </a:r>
                    </a:p>
                    <a:p>
                      <a:pPr algn="ctr"/>
                      <a:r>
                        <a:rPr lang="en-US" dirty="0"/>
                        <a:t>3 days</a:t>
                      </a:r>
                    </a:p>
                  </a:txBody>
                  <a:tcPr>
                    <a:solidFill>
                      <a:srgbClr val="92D050"/>
                    </a:solidFill>
                  </a:tcPr>
                </a:tc>
                <a:tc>
                  <a:txBody>
                    <a:bodyPr/>
                    <a:lstStyle/>
                    <a:p>
                      <a:pPr algn="ctr"/>
                      <a:r>
                        <a:rPr lang="en-US" dirty="0"/>
                        <a:t>L-PBF AM</a:t>
                      </a:r>
                    </a:p>
                    <a:p>
                      <a:pPr algn="ctr"/>
                      <a:r>
                        <a:rPr lang="en-US" dirty="0"/>
                        <a:t>$2000</a:t>
                      </a:r>
                    </a:p>
                    <a:p>
                      <a:pPr algn="ctr"/>
                      <a:r>
                        <a:rPr lang="en-US" dirty="0"/>
                        <a:t>3 weeks</a:t>
                      </a:r>
                    </a:p>
                  </a:txBody>
                  <a:tcPr>
                    <a:solidFill>
                      <a:srgbClr val="92D050"/>
                    </a:solidFill>
                  </a:tcPr>
                </a:tc>
                <a:extLst>
                  <a:ext uri="{0D108BD9-81ED-4DB2-BD59-A6C34878D82A}">
                    <a16:rowId xmlns:a16="http://schemas.microsoft.com/office/drawing/2014/main" val="3589774588"/>
                  </a:ext>
                </a:extLst>
              </a:tr>
            </a:tbl>
          </a:graphicData>
        </a:graphic>
      </p:graphicFrame>
      <p:sp>
        <p:nvSpPr>
          <p:cNvPr id="2" name="Title 1">
            <a:extLst>
              <a:ext uri="{FF2B5EF4-FFF2-40B4-BE49-F238E27FC236}">
                <a16:creationId xmlns:a16="http://schemas.microsoft.com/office/drawing/2014/main" id="{6AF79665-629B-4AF1-ABBE-DE6E8EBD5308}"/>
              </a:ext>
            </a:extLst>
          </p:cNvPr>
          <p:cNvSpPr>
            <a:spLocks noGrp="1"/>
          </p:cNvSpPr>
          <p:nvPr>
            <p:ph type="title"/>
          </p:nvPr>
        </p:nvSpPr>
        <p:spPr>
          <a:xfrm>
            <a:off x="6175" y="2664"/>
            <a:ext cx="11261899" cy="763456"/>
          </a:xfrm>
        </p:spPr>
        <p:txBody>
          <a:bodyPr>
            <a:normAutofit/>
          </a:bodyPr>
          <a:lstStyle/>
          <a:p>
            <a:r>
              <a:rPr lang="en-US" dirty="0"/>
              <a:t>Application Example: Evolved Structures Design</a:t>
            </a:r>
          </a:p>
        </p:txBody>
      </p:sp>
      <p:sp>
        <p:nvSpPr>
          <p:cNvPr id="4" name="Slide Number Placeholder 3">
            <a:extLst>
              <a:ext uri="{FF2B5EF4-FFF2-40B4-BE49-F238E27FC236}">
                <a16:creationId xmlns:a16="http://schemas.microsoft.com/office/drawing/2014/main" id="{1BE8094B-52CB-486B-953A-88BCD83C3BD8}"/>
              </a:ext>
            </a:extLst>
          </p:cNvPr>
          <p:cNvSpPr>
            <a:spLocks noGrp="1"/>
          </p:cNvSpPr>
          <p:nvPr>
            <p:ph type="sldNum" sz="quarter" idx="12"/>
          </p:nvPr>
        </p:nvSpPr>
        <p:spPr/>
        <p:txBody>
          <a:bodyPr/>
          <a:lstStyle/>
          <a:p>
            <a:fld id="{B39F939F-3059-4957-A4D6-059C4120EFAC}" type="slidenum">
              <a:rPr lang="en-US" smtClean="0"/>
              <a:t>9</a:t>
            </a:fld>
            <a:endParaRPr lang="en-US"/>
          </a:p>
        </p:txBody>
      </p:sp>
      <p:pic>
        <p:nvPicPr>
          <p:cNvPr id="7" name="Picture 6">
            <a:extLst>
              <a:ext uri="{FF2B5EF4-FFF2-40B4-BE49-F238E27FC236}">
                <a16:creationId xmlns:a16="http://schemas.microsoft.com/office/drawing/2014/main" id="{0328FEE5-465D-43AF-98D7-EBC5C4FAAB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71032" y="1261766"/>
            <a:ext cx="6048570" cy="5160112"/>
          </a:xfrm>
          <a:prstGeom prst="rect">
            <a:avLst/>
          </a:prstGeom>
        </p:spPr>
      </p:pic>
      <p:pic>
        <p:nvPicPr>
          <p:cNvPr id="9" name="Picture 8">
            <a:extLst>
              <a:ext uri="{FF2B5EF4-FFF2-40B4-BE49-F238E27FC236}">
                <a16:creationId xmlns:a16="http://schemas.microsoft.com/office/drawing/2014/main" id="{53CAC251-016F-4589-AECA-6A6165B436E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2355" r="10385"/>
          <a:stretch/>
        </p:blipFill>
        <p:spPr>
          <a:xfrm>
            <a:off x="212044" y="1530496"/>
            <a:ext cx="4812145" cy="4622653"/>
          </a:xfrm>
          <a:prstGeom prst="rect">
            <a:avLst/>
          </a:prstGeom>
        </p:spPr>
      </p:pic>
      <p:sp>
        <p:nvSpPr>
          <p:cNvPr id="10" name="Line Callout 1 (No Border) 6">
            <a:extLst>
              <a:ext uri="{FF2B5EF4-FFF2-40B4-BE49-F238E27FC236}">
                <a16:creationId xmlns:a16="http://schemas.microsoft.com/office/drawing/2014/main" id="{5CB4BAEC-672C-4E53-9618-BADC1B438713}"/>
              </a:ext>
            </a:extLst>
          </p:cNvPr>
          <p:cNvSpPr/>
          <p:nvPr/>
        </p:nvSpPr>
        <p:spPr>
          <a:xfrm>
            <a:off x="3076015" y="1593214"/>
            <a:ext cx="1046882" cy="392091"/>
          </a:xfrm>
          <a:prstGeom prst="callout1">
            <a:avLst>
              <a:gd name="adj1" fmla="val 25558"/>
              <a:gd name="adj2" fmla="val 167"/>
              <a:gd name="adj3" fmla="val 130708"/>
              <a:gd name="adj4" fmla="val -51539"/>
            </a:avLst>
          </a:prstGeom>
          <a:noFill/>
          <a:ln w="9525" cap="flat" cmpd="sng" algn="ctr">
            <a:solidFill>
              <a:sysClr val="windowText" lastClr="000000"/>
            </a:solidFill>
            <a:prstDash val="solid"/>
            <a:headEnd type="none" w="med" len="med"/>
            <a:tailEnd type="triangle" w="med" len="med"/>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mn-cs"/>
              </a:rPr>
              <a:t>Obstacles (</a:t>
            </a:r>
            <a:r>
              <a:rPr kumimoji="0" lang="en-US" sz="1200" b="0" i="0" u="none" strike="noStrike" kern="0" cap="none" spc="0" normalizeH="0" baseline="0" noProof="0" dirty="0">
                <a:ln>
                  <a:noFill/>
                </a:ln>
                <a:solidFill>
                  <a:srgbClr val="FF0000"/>
                </a:solidFill>
                <a:effectLst/>
                <a:uLnTx/>
                <a:uFillTx/>
                <a:latin typeface="Calibri"/>
                <a:ea typeface="+mn-ea"/>
                <a:cs typeface="+mn-cs"/>
              </a:rPr>
              <a:t>red</a:t>
            </a:r>
            <a:r>
              <a:rPr kumimoji="0" lang="en-US" sz="1200" b="0" i="0" u="none" strike="noStrike" kern="0" cap="none" spc="0" normalizeH="0" baseline="0" noProof="0" dirty="0">
                <a:ln>
                  <a:noFill/>
                </a:ln>
                <a:solidFill>
                  <a:prstClr val="black"/>
                </a:solidFill>
                <a:effectLst/>
                <a:uLnTx/>
                <a:uFillTx/>
                <a:latin typeface="Calibri"/>
                <a:ea typeface="+mn-ea"/>
                <a:cs typeface="+mn-cs"/>
              </a:rPr>
              <a:t>)</a:t>
            </a:r>
          </a:p>
        </p:txBody>
      </p:sp>
      <p:sp>
        <p:nvSpPr>
          <p:cNvPr id="11" name="Line Callout 1 (No Border) 6">
            <a:extLst>
              <a:ext uri="{FF2B5EF4-FFF2-40B4-BE49-F238E27FC236}">
                <a16:creationId xmlns:a16="http://schemas.microsoft.com/office/drawing/2014/main" id="{F07E73EB-444D-4114-B769-D8184A41ED66}"/>
              </a:ext>
            </a:extLst>
          </p:cNvPr>
          <p:cNvSpPr/>
          <p:nvPr/>
        </p:nvSpPr>
        <p:spPr>
          <a:xfrm>
            <a:off x="4122896" y="4793467"/>
            <a:ext cx="1164525" cy="392091"/>
          </a:xfrm>
          <a:prstGeom prst="callout1">
            <a:avLst>
              <a:gd name="adj1" fmla="val 25558"/>
              <a:gd name="adj2" fmla="val 167"/>
              <a:gd name="adj3" fmla="val 122150"/>
              <a:gd name="adj4" fmla="val -49135"/>
            </a:avLst>
          </a:prstGeom>
          <a:noFill/>
          <a:ln w="9525" cap="flat" cmpd="sng" algn="ctr">
            <a:solidFill>
              <a:sysClr val="windowText" lastClr="000000"/>
            </a:solidFill>
            <a:prstDash val="solid"/>
            <a:headEnd type="none" w="med" len="med"/>
            <a:tailEnd type="triangle" w="med" len="med"/>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mn-cs"/>
              </a:rPr>
              <a:t>Preserves (</a:t>
            </a:r>
            <a:r>
              <a:rPr kumimoji="0" lang="en-US" sz="1200" b="0" i="0" u="none" strike="noStrike" kern="0" cap="none" spc="0" normalizeH="0" baseline="0" noProof="0" dirty="0">
                <a:ln>
                  <a:noFill/>
                </a:ln>
                <a:solidFill>
                  <a:srgbClr val="92D050"/>
                </a:solidFill>
                <a:effectLst/>
                <a:uLnTx/>
                <a:uFillTx/>
                <a:latin typeface="Calibri"/>
                <a:ea typeface="+mn-ea"/>
                <a:cs typeface="+mn-cs"/>
              </a:rPr>
              <a:t>green</a:t>
            </a:r>
            <a:r>
              <a:rPr kumimoji="0" lang="en-US" sz="1200" b="0" i="0" u="none" strike="noStrike" kern="0" cap="none" spc="0" normalizeH="0" baseline="0" noProof="0" dirty="0">
                <a:ln>
                  <a:noFill/>
                </a:ln>
                <a:solidFill>
                  <a:prstClr val="black"/>
                </a:solidFill>
                <a:effectLst/>
                <a:uLnTx/>
                <a:uFillTx/>
                <a:latin typeface="Calibri"/>
                <a:ea typeface="+mn-ea"/>
                <a:cs typeface="+mn-cs"/>
              </a:rPr>
              <a:t>)</a:t>
            </a:r>
          </a:p>
        </p:txBody>
      </p:sp>
      <p:sp>
        <p:nvSpPr>
          <p:cNvPr id="14" name="Line Callout 1 (No Border) 6">
            <a:extLst>
              <a:ext uri="{FF2B5EF4-FFF2-40B4-BE49-F238E27FC236}">
                <a16:creationId xmlns:a16="http://schemas.microsoft.com/office/drawing/2014/main" id="{50C9FCB1-3378-4D49-8265-DC39C07E0F3E}"/>
              </a:ext>
            </a:extLst>
          </p:cNvPr>
          <p:cNvSpPr/>
          <p:nvPr/>
        </p:nvSpPr>
        <p:spPr>
          <a:xfrm>
            <a:off x="3762170" y="2466923"/>
            <a:ext cx="1164525" cy="392091"/>
          </a:xfrm>
          <a:prstGeom prst="callout1">
            <a:avLst>
              <a:gd name="adj1" fmla="val 25558"/>
              <a:gd name="adj2" fmla="val 167"/>
              <a:gd name="adj3" fmla="val -1944"/>
              <a:gd name="adj4" fmla="val -49855"/>
            </a:avLst>
          </a:prstGeom>
          <a:noFill/>
          <a:ln w="9525" cap="flat" cmpd="sng" algn="ctr">
            <a:solidFill>
              <a:sysClr val="windowText" lastClr="000000"/>
            </a:solidFill>
            <a:prstDash val="solid"/>
            <a:headEnd type="none" w="med" len="med"/>
            <a:tailEnd type="triangle" w="med" len="med"/>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mn-cs"/>
              </a:rPr>
              <a:t>Load</a:t>
            </a:r>
          </a:p>
        </p:txBody>
      </p:sp>
      <p:sp>
        <p:nvSpPr>
          <p:cNvPr id="15" name="Line Callout 1 (No Border) 6">
            <a:extLst>
              <a:ext uri="{FF2B5EF4-FFF2-40B4-BE49-F238E27FC236}">
                <a16:creationId xmlns:a16="http://schemas.microsoft.com/office/drawing/2014/main" id="{37CDD7E0-9DB3-4FC4-A0AF-EDCCE6B836FD}"/>
              </a:ext>
            </a:extLst>
          </p:cNvPr>
          <p:cNvSpPr/>
          <p:nvPr/>
        </p:nvSpPr>
        <p:spPr>
          <a:xfrm>
            <a:off x="2807468" y="5761058"/>
            <a:ext cx="1164525" cy="392091"/>
          </a:xfrm>
          <a:prstGeom prst="callout1">
            <a:avLst>
              <a:gd name="adj1" fmla="val 25558"/>
              <a:gd name="adj2" fmla="val 167"/>
              <a:gd name="adj3" fmla="val -1944"/>
              <a:gd name="adj4" fmla="val -49855"/>
            </a:avLst>
          </a:prstGeom>
          <a:noFill/>
          <a:ln w="9525" cap="flat" cmpd="sng" algn="ctr">
            <a:solidFill>
              <a:sysClr val="windowText" lastClr="000000"/>
            </a:solidFill>
            <a:prstDash val="solid"/>
            <a:headEnd type="none" w="med" len="med"/>
            <a:tailEnd type="triangle" w="med" len="med"/>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mn-cs"/>
              </a:rPr>
              <a:t>Constraints</a:t>
            </a:r>
          </a:p>
        </p:txBody>
      </p:sp>
      <p:sp>
        <p:nvSpPr>
          <p:cNvPr id="16" name="TextBox 15">
            <a:extLst>
              <a:ext uri="{FF2B5EF4-FFF2-40B4-BE49-F238E27FC236}">
                <a16:creationId xmlns:a16="http://schemas.microsoft.com/office/drawing/2014/main" id="{C5A057A7-CCA6-48A6-B87F-ED526E66B1B4}"/>
              </a:ext>
            </a:extLst>
          </p:cNvPr>
          <p:cNvSpPr txBox="1"/>
          <p:nvPr/>
        </p:nvSpPr>
        <p:spPr>
          <a:xfrm>
            <a:off x="8332731" y="6536809"/>
            <a:ext cx="946093" cy="369332"/>
          </a:xfrm>
          <a:prstGeom prst="rect">
            <a:avLst/>
          </a:prstGeom>
          <a:noFill/>
        </p:spPr>
        <p:txBody>
          <a:bodyPr wrap="none" rtlCol="0">
            <a:spAutoFit/>
          </a:bodyPr>
          <a:lstStyle/>
          <a:p>
            <a:pPr algn="ctr"/>
            <a:r>
              <a:rPr lang="en-US" dirty="0"/>
              <a:t>Outputs</a:t>
            </a:r>
          </a:p>
        </p:txBody>
      </p:sp>
      <p:sp>
        <p:nvSpPr>
          <p:cNvPr id="17" name="TextBox 16">
            <a:extLst>
              <a:ext uri="{FF2B5EF4-FFF2-40B4-BE49-F238E27FC236}">
                <a16:creationId xmlns:a16="http://schemas.microsoft.com/office/drawing/2014/main" id="{FF53014F-2AF1-4A98-AB24-8AFA22D71125}"/>
              </a:ext>
            </a:extLst>
          </p:cNvPr>
          <p:cNvSpPr txBox="1"/>
          <p:nvPr/>
        </p:nvSpPr>
        <p:spPr>
          <a:xfrm>
            <a:off x="2420182" y="6206786"/>
            <a:ext cx="774571" cy="369332"/>
          </a:xfrm>
          <a:prstGeom prst="rect">
            <a:avLst/>
          </a:prstGeom>
          <a:noFill/>
        </p:spPr>
        <p:txBody>
          <a:bodyPr wrap="none" rtlCol="0">
            <a:spAutoFit/>
          </a:bodyPr>
          <a:lstStyle/>
          <a:p>
            <a:pPr algn="ctr"/>
            <a:r>
              <a:rPr lang="en-US" dirty="0"/>
              <a:t>Inputs</a:t>
            </a:r>
          </a:p>
        </p:txBody>
      </p:sp>
      <p:pic>
        <p:nvPicPr>
          <p:cNvPr id="13" name="Picture 12">
            <a:extLst>
              <a:ext uri="{FF2B5EF4-FFF2-40B4-BE49-F238E27FC236}">
                <a16:creationId xmlns:a16="http://schemas.microsoft.com/office/drawing/2014/main" id="{7CE3B29A-14D7-4D1F-BCC7-7D63A6843D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5317" y="1785907"/>
            <a:ext cx="1547967" cy="1757518"/>
          </a:xfrm>
          <a:prstGeom prst="rect">
            <a:avLst/>
          </a:prstGeom>
        </p:spPr>
      </p:pic>
      <p:pic>
        <p:nvPicPr>
          <p:cNvPr id="18" name="Picture 17">
            <a:extLst>
              <a:ext uri="{FF2B5EF4-FFF2-40B4-BE49-F238E27FC236}">
                <a16:creationId xmlns:a16="http://schemas.microsoft.com/office/drawing/2014/main" id="{88ABFB0C-60C6-4528-B89C-6E7D7150D02F}"/>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7147339" y="1785907"/>
            <a:ext cx="1481642" cy="1757518"/>
          </a:xfrm>
          <a:prstGeom prst="rect">
            <a:avLst/>
          </a:prstGeom>
        </p:spPr>
      </p:pic>
      <p:pic>
        <p:nvPicPr>
          <p:cNvPr id="19" name="Picture 18">
            <a:extLst>
              <a:ext uri="{FF2B5EF4-FFF2-40B4-BE49-F238E27FC236}">
                <a16:creationId xmlns:a16="http://schemas.microsoft.com/office/drawing/2014/main" id="{1C848D84-90BE-4031-8692-906A85FB309C}"/>
              </a:ext>
            </a:extLst>
          </p:cNvPr>
          <p:cNvPicPr>
            <a:picLocks noChangeAspect="1"/>
          </p:cNvPicPr>
          <p:nvPr/>
        </p:nvPicPr>
        <p:blipFill>
          <a:blip r:embed="rId7"/>
          <a:stretch>
            <a:fillRect/>
          </a:stretch>
        </p:blipFill>
        <p:spPr>
          <a:xfrm>
            <a:off x="10573172" y="1785908"/>
            <a:ext cx="1351033" cy="1757518"/>
          </a:xfrm>
          <a:prstGeom prst="rect">
            <a:avLst/>
          </a:prstGeom>
        </p:spPr>
      </p:pic>
      <p:pic>
        <p:nvPicPr>
          <p:cNvPr id="5" name="Picture 4" descr="A picture containing ground&#10;&#10;Description automatically generated">
            <a:extLst>
              <a:ext uri="{FF2B5EF4-FFF2-40B4-BE49-F238E27FC236}">
                <a16:creationId xmlns:a16="http://schemas.microsoft.com/office/drawing/2014/main" id="{613EAC66-38D2-4B6D-A471-C61ED9778E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58310" y="1899909"/>
            <a:ext cx="6904579" cy="3883826"/>
          </a:xfrm>
          <a:prstGeom prst="rect">
            <a:avLst/>
          </a:prstGeom>
        </p:spPr>
      </p:pic>
      <p:pic>
        <p:nvPicPr>
          <p:cNvPr id="6" name="Picture 5">
            <a:extLst>
              <a:ext uri="{FF2B5EF4-FFF2-40B4-BE49-F238E27FC236}">
                <a16:creationId xmlns:a16="http://schemas.microsoft.com/office/drawing/2014/main" id="{1E1EB164-5F0F-4799-B9E8-056313A58CD0}"/>
              </a:ext>
            </a:extLst>
          </p:cNvPr>
          <p:cNvPicPr>
            <a:picLocks noChangeAspect="1"/>
          </p:cNvPicPr>
          <p:nvPr/>
        </p:nvPicPr>
        <p:blipFill rotWithShape="1">
          <a:blip r:embed="rId9"/>
          <a:srcRect b="24529"/>
          <a:stretch/>
        </p:blipFill>
        <p:spPr>
          <a:xfrm>
            <a:off x="3599456" y="2757328"/>
            <a:ext cx="1420847" cy="1757518"/>
          </a:xfrm>
          <a:prstGeom prst="rect">
            <a:avLst/>
          </a:prstGeom>
        </p:spPr>
      </p:pic>
      <p:sp>
        <p:nvSpPr>
          <p:cNvPr id="3" name="TextBox 2">
            <a:extLst>
              <a:ext uri="{FF2B5EF4-FFF2-40B4-BE49-F238E27FC236}">
                <a16:creationId xmlns:a16="http://schemas.microsoft.com/office/drawing/2014/main" id="{40172934-87BD-3013-5DC9-70E5F74FD8DF}"/>
              </a:ext>
            </a:extLst>
          </p:cNvPr>
          <p:cNvSpPr txBox="1"/>
          <p:nvPr/>
        </p:nvSpPr>
        <p:spPr>
          <a:xfrm>
            <a:off x="7792916" y="5681045"/>
            <a:ext cx="1787156" cy="523220"/>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28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VALIDATED</a:t>
            </a:r>
          </a:p>
        </p:txBody>
      </p:sp>
    </p:spTree>
    <p:extLst>
      <p:ext uri="{BB962C8B-B14F-4D97-AF65-F5344CB8AC3E}">
        <p14:creationId xmlns:p14="http://schemas.microsoft.com/office/powerpoint/2010/main" val="6965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0" presetClass="exit" presetSubtype="0" fill="hold" nodeType="withEffect">
                                  <p:stCondLst>
                                    <p:cond delay="0"/>
                                  </p:stCondLst>
                                  <p:childTnLst>
                                    <p:animEffect transition="out" filter="fade">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D722E344E80524FB44CED15D0BAB4F5" ma:contentTypeVersion="16" ma:contentTypeDescription="Create a new document." ma:contentTypeScope="" ma:versionID="5f9741b51cb1892fccc50c85d99aa15a">
  <xsd:schema xmlns:xsd="http://www.w3.org/2001/XMLSchema" xmlns:xs="http://www.w3.org/2001/XMLSchema" xmlns:p="http://schemas.microsoft.com/office/2006/metadata/properties" xmlns:ns2="4754d922-7fcc-49f0-80b5-d2adfa1e452c" xmlns:ns3="d900e117-17a0-4b24-9e47-511ef1d02c43" xmlns:ns4="66dc15ee-2415-4414-ae5e-a8ff7282b15a" targetNamespace="http://schemas.microsoft.com/office/2006/metadata/properties" ma:root="true" ma:fieldsID="ccfd21c4f7532ba22e6b82671335ac52" ns2:_="" ns3:_="" ns4:_="">
    <xsd:import namespace="4754d922-7fcc-49f0-80b5-d2adfa1e452c"/>
    <xsd:import namespace="d900e117-17a0-4b24-9e47-511ef1d02c43"/>
    <xsd:import namespace="66dc15ee-2415-4414-ae5e-a8ff7282b15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4:SharedWithUsers" minOccurs="0"/>
                <xsd:element ref="ns4: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54d922-7fcc-49f0-80b5-d2adfa1e45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Location" ma:index="16" nillable="true" ma:displayName="Location"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900e117-17a0-4b24-9e47-511ef1d02c43"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aa555794-8ae9-4906-8263-2ac5d29e4898}" ma:internalName="TaxCatchAll" ma:showField="CatchAllData" ma:web="66dc15ee-2415-4414-ae5e-a8ff7282b15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6dc15ee-2415-4414-ae5e-a8ff7282b15a"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900e117-17a0-4b24-9e47-511ef1d02c43" xsi:nil="true"/>
    <lcf76f155ced4ddcb4097134ff3c332f xmlns="4754d922-7fcc-49f0-80b5-d2adfa1e452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C8089C0-A430-46B5-8FEB-68995ED199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54d922-7fcc-49f0-80b5-d2adfa1e452c"/>
    <ds:schemaRef ds:uri="d900e117-17a0-4b24-9e47-511ef1d02c43"/>
    <ds:schemaRef ds:uri="66dc15ee-2415-4414-ae5e-a8ff7282b1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C600FDC-7A99-4CFD-ABFE-42D5B8BDC1E4}">
  <ds:schemaRefs>
    <ds:schemaRef ds:uri="http://schemas.microsoft.com/sharepoint/v3/contenttype/forms"/>
  </ds:schemaRefs>
</ds:datastoreItem>
</file>

<file path=customXml/itemProps3.xml><?xml version="1.0" encoding="utf-8"?>
<ds:datastoreItem xmlns:ds="http://schemas.openxmlformats.org/officeDocument/2006/customXml" ds:itemID="{5698E584-579F-4EE8-B4D5-41D05383A21A}">
  <ds:schemaRefs>
    <ds:schemaRef ds:uri="4754d922-7fcc-49f0-80b5-d2adfa1e452c"/>
    <ds:schemaRef ds:uri="http://purl.org/dc/dcmitype/"/>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66dc15ee-2415-4414-ae5e-a8ff7282b15a"/>
    <ds:schemaRef ds:uri="http://purl.org/dc/elements/1.1/"/>
    <ds:schemaRef ds:uri="d900e117-17a0-4b24-9e47-511ef1d02c43"/>
    <ds:schemaRef ds:uri="http://schemas.microsoft.com/office/2006/metadata/properties"/>
    <ds:schemaRef ds:uri="http://www.w3.org/XML/1998/namespace"/>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Office Theme</Template>
  <TotalTime>3062</TotalTime>
  <Words>2194</Words>
  <Application>Microsoft Office PowerPoint</Application>
  <PresentationFormat>Widescreen</PresentationFormat>
  <Paragraphs>367</Paragraphs>
  <Slides>26</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-apple-system</vt:lpstr>
      <vt:lpstr>Arial</vt:lpstr>
      <vt:lpstr>Calibri</vt:lpstr>
      <vt:lpstr>Calibri Light</vt:lpstr>
      <vt:lpstr>Segoe UI</vt:lpstr>
      <vt:lpstr>Office Theme</vt:lpstr>
      <vt:lpstr>Evolved Structures: Generative Design and Digital Manufacturing at GSFC</vt:lpstr>
      <vt:lpstr>Context</vt:lpstr>
      <vt:lpstr>Inspiration</vt:lpstr>
      <vt:lpstr>Evolved Structures Process</vt:lpstr>
      <vt:lpstr>Benefits of Evolved Structures Process</vt:lpstr>
      <vt:lpstr>NASA EXoplanet Climate Infrared Telescope  (EXCITE, PI: Peter Nagler)</vt:lpstr>
      <vt:lpstr>Application Example: EXCITE Tip/Tilt Bracket</vt:lpstr>
      <vt:lpstr>Application Example: Human Design</vt:lpstr>
      <vt:lpstr>Application Example: Evolved Structures Design</vt:lpstr>
      <vt:lpstr>Case Study: EXCITE Evolved Optical Bench</vt:lpstr>
      <vt:lpstr>Case Study: EXCITE Evolved Optical Bench</vt:lpstr>
      <vt:lpstr>Application Examples</vt:lpstr>
      <vt:lpstr>Case Study: ALICE Evolved Optical Bench</vt:lpstr>
      <vt:lpstr>Generative Design: Paradigm Shift</vt:lpstr>
      <vt:lpstr>Generative Design: How the process works</vt:lpstr>
      <vt:lpstr>Digital Manufacturing: Robots turning bits to atoms</vt:lpstr>
      <vt:lpstr>Digital Manufacturing</vt:lpstr>
      <vt:lpstr>CNC vs. AM for Evolved Structures (Today)</vt:lpstr>
      <vt:lpstr>AM for Evolved Structures (Future)</vt:lpstr>
      <vt:lpstr>Project Infusion: Lessons Learned</vt:lpstr>
      <vt:lpstr>Project Infusion: Prototype to Baseline</vt:lpstr>
      <vt:lpstr>Heritage</vt:lpstr>
      <vt:lpstr>Project Infusion: System-level Analysis</vt:lpstr>
      <vt:lpstr>Getting Started with a New Application</vt:lpstr>
      <vt:lpstr>Conclusion and Call to Action</vt:lpstr>
      <vt:lpstr>Training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Generative Design and Advanced Manufacturing</dc:title>
  <dc:creator>Mcclelland, Ryan S. (GSFC-5500)</dc:creator>
  <cp:lastModifiedBy>Mcclelland, Ryan S. (GSFC-5500)</cp:lastModifiedBy>
  <cp:revision>50</cp:revision>
  <dcterms:created xsi:type="dcterms:W3CDTF">2021-02-03T18:56:41Z</dcterms:created>
  <dcterms:modified xsi:type="dcterms:W3CDTF">2024-02-06T18:56:52Z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0x0101006D722E344E80524FB44CED15D0BAB4F5</vt:lpwstr>
  </property>
  <property fmtid="{D5CDD505-2E9C-101B-9397-08002B2CF9AE}" pid="3" name="MediaServiceImageTags">
    <vt:lpwstr/>
  </property>
</Properties>
</file>